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2" r:id="rId4"/>
    <p:sldId id="258" r:id="rId5"/>
    <p:sldId id="260" r:id="rId6"/>
    <p:sldId id="259" r:id="rId7"/>
    <p:sldId id="263" r:id="rId8"/>
    <p:sldId id="264" r:id="rId9"/>
    <p:sldId id="265" r:id="rId10"/>
    <p:sldId id="266" r:id="rId11"/>
    <p:sldId id="267" r:id="rId12"/>
    <p:sldId id="269" r:id="rId13"/>
    <p:sldId id="270" r:id="rId14"/>
    <p:sldId id="279" r:id="rId15"/>
    <p:sldId id="280" r:id="rId16"/>
    <p:sldId id="281" r:id="rId17"/>
    <p:sldId id="286" r:id="rId18"/>
    <p:sldId id="287" r:id="rId19"/>
    <p:sldId id="282" r:id="rId20"/>
    <p:sldId id="283" r:id="rId21"/>
    <p:sldId id="284" r:id="rId22"/>
    <p:sldId id="291" r:id="rId23"/>
    <p:sldId id="277" r:id="rId24"/>
    <p:sldId id="273" r:id="rId25"/>
    <p:sldId id="274" r:id="rId26"/>
    <p:sldId id="275" r:id="rId27"/>
    <p:sldId id="271" r:id="rId28"/>
    <p:sldId id="288"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520" y="28"/>
      </p:cViewPr>
      <p:guideLst>
        <p:guide orient="horz" pos="2160"/>
        <p:guide pos="2880"/>
      </p:guideLst>
    </p:cSldViewPr>
  </p:slideViewPr>
  <p:notesTextViewPr>
    <p:cViewPr>
      <p:scale>
        <a:sx n="1" d="1"/>
        <a:sy n="1" d="1"/>
      </p:scale>
      <p:origin x="0" y="0"/>
    </p:cViewPr>
  </p:notesTextViewPr>
  <p:sorterViewPr>
    <p:cViewPr>
      <p:scale>
        <a:sx n="100" d="100"/>
        <a:sy n="100" d="100"/>
      </p:scale>
      <p:origin x="0" y="-5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4D2E09-805F-41C9-89CD-70B06DC0EAB2}"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EDC67-7774-4FC7-9208-BF8F4B921200}" type="slidenum">
              <a:rPr lang="en-US" smtClean="0"/>
              <a:t>‹#›</a:t>
            </a:fld>
            <a:endParaRPr lang="en-US"/>
          </a:p>
        </p:txBody>
      </p:sp>
    </p:spTree>
    <p:extLst>
      <p:ext uri="{BB962C8B-B14F-4D97-AF65-F5344CB8AC3E}">
        <p14:creationId xmlns:p14="http://schemas.microsoft.com/office/powerpoint/2010/main" val="112498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788280-58E9-417F-915A-8758DED84F99}" type="slidenum">
              <a:rPr lang="en-US" smtClean="0"/>
              <a:t>4</a:t>
            </a:fld>
            <a:endParaRPr lang="en-US"/>
          </a:p>
        </p:txBody>
      </p:sp>
    </p:spTree>
    <p:extLst>
      <p:ext uri="{BB962C8B-B14F-4D97-AF65-F5344CB8AC3E}">
        <p14:creationId xmlns:p14="http://schemas.microsoft.com/office/powerpoint/2010/main" val="195252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rPr>
              <a:t>So what we know from our research is that there are different pathways by which individuals engage in risky drinking.  One factor is physiological response…Other people are more high sensation-seeking, others drink to cope.  So there are very different reasons why people drink, but alcohol </a:t>
            </a:r>
            <a:r>
              <a:rPr lang="en-US" dirty="0" smtClean="0">
                <a:latin typeface="Times New Roman" charset="0"/>
              </a:rPr>
              <a:t>programming </a:t>
            </a:r>
            <a:r>
              <a:rPr lang="en-US" dirty="0">
                <a:latin typeface="Times New Roman" charset="0"/>
              </a:rPr>
              <a:t>is all one size fits all.  Imagine if when you went in to your primary care physician for a wellness check, instead of asking you about you’re your behavior and talking to you about your risks, they rattled off all the health risks for someone of your age.  Probably not the most effective way to go.  We can do better.  </a:t>
            </a:r>
          </a:p>
        </p:txBody>
      </p:sp>
      <p:sp>
        <p:nvSpPr>
          <p:cNvPr id="4" name="Slide Number Placeholder 3"/>
          <p:cNvSpPr>
            <a:spLocks noGrp="1"/>
          </p:cNvSpPr>
          <p:nvPr>
            <p:ph type="sldNum" sz="quarter" idx="5"/>
          </p:nvPr>
        </p:nvSpPr>
        <p:spPr/>
        <p:txBody>
          <a:bodyPr/>
          <a:lstStyle/>
          <a:p>
            <a:pPr>
              <a:defRPr/>
            </a:pPr>
            <a:fld id="{67C5ACFB-8153-B049-9737-E2AF8AB62CA8}" type="slidenum">
              <a:rPr lang="en-US" smtClean="0"/>
              <a:pPr>
                <a:defRPr/>
              </a:pPr>
              <a:t>15</a:t>
            </a:fld>
            <a:endParaRPr lang="en-US" dirty="0"/>
          </a:p>
        </p:txBody>
      </p:sp>
    </p:spTree>
    <p:extLst>
      <p:ext uri="{BB962C8B-B14F-4D97-AF65-F5344CB8AC3E}">
        <p14:creationId xmlns:p14="http://schemas.microsoft.com/office/powerpoint/2010/main" val="272367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3A4B2-A56F-4AC7-8D07-1D172C76B1CC}" type="slidenum">
              <a:rPr lang="en-US"/>
              <a:pPr/>
              <a:t>23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t>As some of you have said, we tend to overestimate the more unhealthy visible behaviors and underestimate the healthy less visible behaviors. What’s more fun to talk about goof off behaviors or study behaviors? (Goof off) It’s more fun to talk about last night’s party instead of Friday’s calculus test. </a:t>
            </a:r>
          </a:p>
          <a:p>
            <a:r>
              <a:rPr lang="en-US"/>
              <a:t>Prayer is underestimated but studies have shown that 60-80% of people pray on a daily or weekly basis. It is a less visible behavior…like right now you could be saying, “oh my, this lady is so boring, I think I’ll talk to God instead.”</a:t>
            </a:r>
          </a:p>
        </p:txBody>
      </p:sp>
    </p:spTree>
    <p:extLst>
      <p:ext uri="{BB962C8B-B14F-4D97-AF65-F5344CB8AC3E}">
        <p14:creationId xmlns:p14="http://schemas.microsoft.com/office/powerpoint/2010/main" val="1217029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4"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23790063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TextBox 6"/>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295400"/>
            <a:ext cx="8229600" cy="11430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514600"/>
            <a:ext cx="8229600" cy="3611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1"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22743231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Box 6"/>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Vertical Title 1"/>
          <p:cNvSpPr>
            <a:spLocks noGrp="1"/>
          </p:cNvSpPr>
          <p:nvPr>
            <p:ph type="title" orient="vert"/>
          </p:nvPr>
        </p:nvSpPr>
        <p:spPr>
          <a:xfrm>
            <a:off x="6629400" y="1371600"/>
            <a:ext cx="2057400" cy="4754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71600"/>
            <a:ext cx="6019800" cy="4754563"/>
          </a:xfrm>
          <a:prstGeom prst="rect">
            <a:avLst/>
          </a:prstGeo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0"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4878566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49ABA1-8623-4DAB-824A-D9EB6B103453}" type="datetimeFigureOut">
              <a:rPr lang="en-US" smtClean="0"/>
              <a:pPr/>
              <a:t>4/26/2017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0D19DB-6E4F-4655-A934-39705663784C}" type="slidenum">
              <a:rPr lang="en-US" smtClean="0"/>
              <a:pPr/>
              <a:t>‹#›</a:t>
            </a:fld>
            <a:endParaRPr lang="en-US"/>
          </a:p>
        </p:txBody>
      </p:sp>
    </p:spTree>
    <p:extLst>
      <p:ext uri="{BB962C8B-B14F-4D97-AF65-F5344CB8AC3E}">
        <p14:creationId xmlns:p14="http://schemas.microsoft.com/office/powerpoint/2010/main" val="24317458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749ABA1-8623-4DAB-824A-D9EB6B103453}" type="datetimeFigureOut">
              <a:rPr lang="en-US" smtClean="0"/>
              <a:pPr/>
              <a:t>4/26/2017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40D19DB-6E4F-4655-A934-39705663784C}" type="slidenum">
              <a:rPr lang="en-US" smtClean="0"/>
              <a:pPr/>
              <a:t>‹#›</a:t>
            </a:fld>
            <a:endParaRPr lang="en-US"/>
          </a:p>
        </p:txBody>
      </p:sp>
    </p:spTree>
    <p:extLst>
      <p:ext uri="{BB962C8B-B14F-4D97-AF65-F5344CB8AC3E}">
        <p14:creationId xmlns:p14="http://schemas.microsoft.com/office/powerpoint/2010/main" val="102177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49ABA1-8623-4DAB-824A-D9EB6B103453}" type="datetimeFigureOut">
              <a:rPr lang="en-US" smtClean="0"/>
              <a:pPr/>
              <a:t>4/26/2017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40D19DB-6E4F-4655-A934-39705663784C}" type="slidenum">
              <a:rPr lang="en-US" smtClean="0"/>
              <a:pPr/>
              <a:t>‹#›</a:t>
            </a:fld>
            <a:endParaRPr lang="en-US"/>
          </a:p>
        </p:txBody>
      </p:sp>
    </p:spTree>
    <p:extLst>
      <p:ext uri="{BB962C8B-B14F-4D97-AF65-F5344CB8AC3E}">
        <p14:creationId xmlns:p14="http://schemas.microsoft.com/office/powerpoint/2010/main" val="8640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AC2D92-21FA-4D78-B966-4C040E4081CB}" type="datetimeFigureOut">
              <a:rPr lang="en-US" smtClean="0"/>
              <a:t>4/26/2017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CAC124-BA76-434F-ADF9-92C433C852E8}" type="slidenum">
              <a:rPr lang="en-US" smtClean="0"/>
              <a:t>‹#›</a:t>
            </a:fld>
            <a:endParaRPr lang="en-US"/>
          </a:p>
        </p:txBody>
      </p:sp>
    </p:spTree>
    <p:extLst>
      <p:ext uri="{BB962C8B-B14F-4D97-AF65-F5344CB8AC3E}">
        <p14:creationId xmlns:p14="http://schemas.microsoft.com/office/powerpoint/2010/main" val="142432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3716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590800"/>
            <a:ext cx="8229600" cy="35353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1"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21925505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0"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2119699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104900"/>
            <a:ext cx="8229600" cy="1143000"/>
          </a:xfrm>
        </p:spPr>
        <p:txBody>
          <a:bodyPr/>
          <a:lstStyle/>
          <a:p>
            <a:r>
              <a:rPr lang="en-US" dirty="0"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1"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10025204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5146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00399"/>
            <a:ext cx="4040188" cy="29257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5146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00399"/>
            <a:ext cx="4041775" cy="29257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371600"/>
            <a:ext cx="8229600" cy="1143000"/>
          </a:xfrm>
        </p:spPr>
        <p:txBody>
          <a:bodyPr/>
          <a:lstStyle>
            <a:lvl1pPr>
              <a:defRPr/>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4"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33158705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533400" y="1447800"/>
            <a:ext cx="8229600" cy="1143000"/>
          </a:xfrm>
        </p:spPr>
        <p:txBody>
          <a:bodyPr/>
          <a:lstStyle/>
          <a:p>
            <a:r>
              <a:rPr lang="en-US" smtClean="0"/>
              <a:t>Click to edit Master title style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9"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34947317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Box 4"/>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9"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30812288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extBox 7"/>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57200" y="15240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743200"/>
            <a:ext cx="3008313" cy="3382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1"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28983386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Box 7"/>
          <p:cNvSpPr txBox="1"/>
          <p:nvPr userDrawn="1"/>
        </p:nvSpPr>
        <p:spPr>
          <a:xfrm>
            <a:off x="533400" y="990600"/>
            <a:ext cx="3657600" cy="13716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4227512" cy="34321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172200"/>
            <a:ext cx="1405467" cy="790575"/>
          </a:xfrm>
          <a:prstGeom prst="rect">
            <a:avLst/>
          </a:prstGeom>
        </p:spPr>
      </p:pic>
      <p:sp>
        <p:nvSpPr>
          <p:cNvPr id="12" name="Text Placeholder 13"/>
          <p:cNvSpPr>
            <a:spLocks noGrp="1"/>
          </p:cNvSpPr>
          <p:nvPr>
            <p:ph type="body" sz="quarter" idx="10" hasCustomPrompt="1"/>
          </p:nvPr>
        </p:nvSpPr>
        <p:spPr>
          <a:xfrm>
            <a:off x="7086600" y="6384130"/>
            <a:ext cx="1828800" cy="366713"/>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thewell.vcu.edu</a:t>
            </a:r>
          </a:p>
          <a:p>
            <a:pPr lvl="0"/>
            <a:endParaRPr lang="en-US" dirty="0"/>
          </a:p>
        </p:txBody>
      </p:sp>
    </p:spTree>
    <p:extLst>
      <p:ext uri="{BB962C8B-B14F-4D97-AF65-F5344CB8AC3E}">
        <p14:creationId xmlns:p14="http://schemas.microsoft.com/office/powerpoint/2010/main" val="2732256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71799" y="-1"/>
            <a:ext cx="14300580" cy="2223251"/>
          </a:xfrm>
          <a:prstGeom prst="rect">
            <a:avLst/>
          </a:prstGeom>
        </p:spPr>
      </p:pic>
    </p:spTree>
    <p:extLst>
      <p:ext uri="{BB962C8B-B14F-4D97-AF65-F5344CB8AC3E}">
        <p14:creationId xmlns:p14="http://schemas.microsoft.com/office/powerpoint/2010/main" val="231995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8077200" cy="1981200"/>
          </a:xfrm>
        </p:spPr>
        <p:txBody>
          <a:bodyPr>
            <a:normAutofit/>
          </a:bodyPr>
          <a:lstStyle/>
          <a:p>
            <a:r>
              <a:rPr lang="en-US" sz="7200" dirty="0" smtClean="0"/>
              <a:t>Vaping Prevention</a:t>
            </a:r>
            <a:r>
              <a:rPr lang="en-US" dirty="0" smtClean="0"/>
              <a:t/>
            </a:r>
            <a:br>
              <a:rPr lang="en-US" dirty="0" smtClean="0"/>
            </a:br>
            <a:r>
              <a:rPr lang="en-US" sz="3200" dirty="0" smtClean="0"/>
              <a:t>How, Who, What and Why?</a:t>
            </a:r>
            <a:endParaRPr lang="en-US" sz="3200" dirty="0"/>
          </a:p>
        </p:txBody>
      </p:sp>
      <p:sp>
        <p:nvSpPr>
          <p:cNvPr id="3" name="Subtitle 2"/>
          <p:cNvSpPr>
            <a:spLocks noGrp="1"/>
          </p:cNvSpPr>
          <p:nvPr>
            <p:ph type="subTitle" idx="1"/>
          </p:nvPr>
        </p:nvSpPr>
        <p:spPr>
          <a:xfrm>
            <a:off x="1219200" y="5507830"/>
            <a:ext cx="6400800" cy="1752600"/>
          </a:xfrm>
        </p:spPr>
        <p:txBody>
          <a:bodyPr/>
          <a:lstStyle/>
          <a:p>
            <a:r>
              <a:rPr lang="en-US" dirty="0" smtClean="0"/>
              <a:t>Linda Hancock, FNP, PhD</a:t>
            </a:r>
          </a:p>
          <a:p>
            <a:r>
              <a:rPr lang="en-US" dirty="0" smtClean="0"/>
              <a:t>Director, The Well</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80983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67400" y="1219200"/>
            <a:ext cx="2819400" cy="838200"/>
          </a:xfrm>
        </p:spPr>
        <p:txBody>
          <a:bodyPr/>
          <a:lstStyle/>
          <a:p>
            <a:r>
              <a:rPr lang="en-US" u="sng" dirty="0" smtClean="0">
                <a:solidFill>
                  <a:srgbClr val="00B050"/>
                </a:solidFill>
              </a:rPr>
              <a:t>Chemicals</a:t>
            </a:r>
            <a:endParaRPr lang="en-US" u="sng" dirty="0">
              <a:solidFill>
                <a:srgbClr val="00B050"/>
              </a:solidFill>
            </a:endParaRPr>
          </a:p>
        </p:txBody>
      </p:sp>
      <p:sp>
        <p:nvSpPr>
          <p:cNvPr id="5" name="Content Placeholder 4"/>
          <p:cNvSpPr>
            <a:spLocks noGrp="1"/>
          </p:cNvSpPr>
          <p:nvPr>
            <p:ph idx="1"/>
          </p:nvPr>
        </p:nvSpPr>
        <p:spPr>
          <a:xfrm>
            <a:off x="5562600" y="2255837"/>
            <a:ext cx="3581400" cy="4602163"/>
          </a:xfrm>
        </p:spPr>
        <p:txBody>
          <a:bodyPr>
            <a:normAutofit fontScale="85000" lnSpcReduction="10000"/>
          </a:bodyPr>
          <a:lstStyle/>
          <a:p>
            <a:r>
              <a:rPr lang="en-US" dirty="0" smtClean="0">
                <a:solidFill>
                  <a:srgbClr val="00B050"/>
                </a:solidFill>
              </a:rPr>
              <a:t>nicotine</a:t>
            </a:r>
          </a:p>
          <a:p>
            <a:r>
              <a:rPr lang="en-US" dirty="0" smtClean="0">
                <a:solidFill>
                  <a:srgbClr val="00B050"/>
                </a:solidFill>
              </a:rPr>
              <a:t>tobacco-specific nitrosamines (TSNAs)</a:t>
            </a:r>
          </a:p>
          <a:p>
            <a:r>
              <a:rPr lang="en-US" dirty="0" smtClean="0">
                <a:solidFill>
                  <a:srgbClr val="00B050"/>
                </a:solidFill>
              </a:rPr>
              <a:t>Aldehydes</a:t>
            </a:r>
          </a:p>
          <a:p>
            <a:r>
              <a:rPr lang="en-US" dirty="0" smtClean="0">
                <a:solidFill>
                  <a:srgbClr val="00B050"/>
                </a:solidFill>
              </a:rPr>
              <a:t>Metals</a:t>
            </a:r>
          </a:p>
          <a:p>
            <a:r>
              <a:rPr lang="en-US" dirty="0" smtClean="0">
                <a:solidFill>
                  <a:srgbClr val="00B050"/>
                </a:solidFill>
              </a:rPr>
              <a:t>volatile organic compounds (VOCs)</a:t>
            </a:r>
          </a:p>
          <a:p>
            <a:r>
              <a:rPr lang="en-US" dirty="0" smtClean="0">
                <a:solidFill>
                  <a:srgbClr val="00B050"/>
                </a:solidFill>
              </a:rPr>
              <a:t>Flavors</a:t>
            </a:r>
          </a:p>
          <a:p>
            <a:r>
              <a:rPr lang="en-US" dirty="0" smtClean="0">
                <a:solidFill>
                  <a:srgbClr val="00B050"/>
                </a:solidFill>
              </a:rPr>
              <a:t>solvent carriers</a:t>
            </a:r>
          </a:p>
          <a:p>
            <a:r>
              <a:rPr lang="en-US" dirty="0" smtClean="0">
                <a:solidFill>
                  <a:srgbClr val="00B050"/>
                </a:solidFill>
              </a:rPr>
              <a:t>tobacco alkaloids </a:t>
            </a:r>
            <a:endParaRPr lang="en-US" dirty="0">
              <a:solidFill>
                <a:srgbClr val="00B050"/>
              </a:solidFill>
            </a:endParaRPr>
          </a:p>
        </p:txBody>
      </p:sp>
      <p:pic>
        <p:nvPicPr>
          <p:cNvPr id="7170" name="Picture 2"/>
          <p:cNvPicPr>
            <a:picLocks noChangeAspect="1" noChangeArrowheads="1"/>
          </p:cNvPicPr>
          <p:nvPr/>
        </p:nvPicPr>
        <p:blipFill>
          <a:blip r:embed="rId2" cstate="print"/>
          <a:srcRect/>
          <a:stretch>
            <a:fillRect/>
          </a:stretch>
        </p:blipFill>
        <p:spPr bwMode="auto">
          <a:xfrm>
            <a:off x="0" y="0"/>
            <a:ext cx="5537024" cy="3048000"/>
          </a:xfrm>
          <a:prstGeom prst="rect">
            <a:avLst/>
          </a:prstGeom>
          <a:noFill/>
          <a:ln w="9525">
            <a:noFill/>
            <a:miter lim="800000"/>
            <a:headEnd/>
            <a:tailEnd/>
          </a:ln>
        </p:spPr>
      </p:pic>
      <p:sp>
        <p:nvSpPr>
          <p:cNvPr id="6" name="TextBox 5"/>
          <p:cNvSpPr txBox="1"/>
          <p:nvPr/>
        </p:nvSpPr>
        <p:spPr>
          <a:xfrm>
            <a:off x="381000" y="3733800"/>
            <a:ext cx="5105400" cy="646331"/>
          </a:xfrm>
          <a:prstGeom prst="rect">
            <a:avLst/>
          </a:prstGeom>
          <a:noFill/>
        </p:spPr>
        <p:txBody>
          <a:bodyPr wrap="square" rtlCol="0">
            <a:spAutoFit/>
          </a:bodyPr>
          <a:lstStyle/>
          <a:p>
            <a:r>
              <a:rPr lang="en-US" sz="3600" b="1" dirty="0" smtClean="0">
                <a:solidFill>
                  <a:srgbClr val="FF0000"/>
                </a:solidFill>
              </a:rPr>
              <a:t>Review of 29 articles </a:t>
            </a:r>
            <a:endParaRPr lang="en-US" sz="3600" b="1" dirty="0">
              <a:solidFill>
                <a:srgbClr val="FF0000"/>
              </a:solidFill>
            </a:endParaRPr>
          </a:p>
        </p:txBody>
      </p:sp>
      <p:sp>
        <p:nvSpPr>
          <p:cNvPr id="7" name="TextBox 6"/>
          <p:cNvSpPr txBox="1"/>
          <p:nvPr/>
        </p:nvSpPr>
        <p:spPr>
          <a:xfrm>
            <a:off x="152400" y="4419600"/>
            <a:ext cx="5410200" cy="2246769"/>
          </a:xfrm>
          <a:prstGeom prst="rect">
            <a:avLst/>
          </a:prstGeom>
          <a:noFill/>
          <a:ln>
            <a:solidFill>
              <a:schemeClr val="tx2"/>
            </a:solidFill>
          </a:ln>
        </p:spPr>
        <p:txBody>
          <a:bodyPr wrap="square" rtlCol="0">
            <a:spAutoFit/>
          </a:bodyPr>
          <a:lstStyle/>
          <a:p>
            <a:r>
              <a:rPr lang="en-US" sz="2800" dirty="0" smtClean="0">
                <a:solidFill>
                  <a:srgbClr val="FF0000"/>
                </a:solidFill>
              </a:rPr>
              <a:t>FINDINGS</a:t>
            </a:r>
          </a:p>
          <a:p>
            <a:r>
              <a:rPr lang="en-US" sz="2800" dirty="0" smtClean="0"/>
              <a:t>Contents VARY within and between brands/products</a:t>
            </a:r>
          </a:p>
          <a:p>
            <a:r>
              <a:rPr lang="en-US" sz="2800" dirty="0" smtClean="0"/>
              <a:t>contents often </a:t>
            </a:r>
            <a:r>
              <a:rPr lang="en-US" sz="2800" i="1" u="sng" dirty="0" smtClean="0"/>
              <a:t>do not </a:t>
            </a:r>
            <a:r>
              <a:rPr lang="en-US" sz="2800" dirty="0" smtClean="0"/>
              <a:t>match label – </a:t>
            </a:r>
          </a:p>
          <a:p>
            <a:r>
              <a:rPr lang="en-US" sz="2800" dirty="0" smtClean="0"/>
              <a:t>both under and over report</a:t>
            </a:r>
            <a:endParaRPr lang="en-US" sz="2800" dirty="0"/>
          </a:p>
        </p:txBody>
      </p:sp>
      <p:sp>
        <p:nvSpPr>
          <p:cNvPr id="8" name="TextBox 7"/>
          <p:cNvSpPr txBox="1"/>
          <p:nvPr/>
        </p:nvSpPr>
        <p:spPr>
          <a:xfrm>
            <a:off x="5105400" y="0"/>
            <a:ext cx="4038600" cy="1077218"/>
          </a:xfrm>
          <a:prstGeom prst="rect">
            <a:avLst/>
          </a:prstGeom>
          <a:solidFill>
            <a:srgbClr val="FFFF00"/>
          </a:solidFill>
        </p:spPr>
        <p:txBody>
          <a:bodyPr wrap="square" rtlCol="0">
            <a:spAutoFit/>
          </a:bodyPr>
          <a:lstStyle/>
          <a:p>
            <a:r>
              <a:rPr lang="en-US" sz="3200" dirty="0" smtClean="0">
                <a:solidFill>
                  <a:srgbClr val="FF0000"/>
                </a:solidFill>
              </a:rPr>
              <a:t>It is NOT just nicotine and  water vapor!</a:t>
            </a:r>
            <a:endParaRPr lang="en-US" sz="3200" dirty="0">
              <a:solidFill>
                <a:srgbClr val="FF0000"/>
              </a:solidFill>
            </a:endParaRPr>
          </a:p>
        </p:txBody>
      </p:sp>
    </p:spTree>
    <p:extLst>
      <p:ext uri="{BB962C8B-B14F-4D97-AF65-F5344CB8AC3E}">
        <p14:creationId xmlns:p14="http://schemas.microsoft.com/office/powerpoint/2010/main" val="569765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What’s in the Juice</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0"/>
            <a:ext cx="8496300" cy="28956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0" y="2143125"/>
            <a:ext cx="3590925" cy="471487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42421" y="3017704"/>
            <a:ext cx="5291579" cy="3657600"/>
          </a:xfrm>
          <a:prstGeom prst="rect">
            <a:avLst/>
          </a:prstGeom>
        </p:spPr>
      </p:pic>
    </p:spTree>
    <p:extLst>
      <p:ext uri="{BB962C8B-B14F-4D97-AF65-F5344CB8AC3E}">
        <p14:creationId xmlns:p14="http://schemas.microsoft.com/office/powerpoint/2010/main" val="3824078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990600"/>
            <a:ext cx="7772400" cy="1470025"/>
          </a:xfrm>
          <a:solidFill>
            <a:schemeClr val="bg1"/>
          </a:solidFill>
        </p:spPr>
        <p:txBody>
          <a:bodyPr/>
          <a:lstStyle/>
          <a:p>
            <a:r>
              <a:rPr lang="en-US" dirty="0" smtClean="0"/>
              <a:t>In Linda’s opinion…</a:t>
            </a:r>
            <a:endParaRPr lang="en-US" dirty="0"/>
          </a:p>
        </p:txBody>
      </p:sp>
      <p:sp>
        <p:nvSpPr>
          <p:cNvPr id="5" name="Subtitle 4"/>
          <p:cNvSpPr>
            <a:spLocks noGrp="1"/>
          </p:cNvSpPr>
          <p:nvPr>
            <p:ph type="subTitle" idx="1"/>
          </p:nvPr>
        </p:nvSpPr>
        <p:spPr>
          <a:xfrm>
            <a:off x="685800" y="2971800"/>
            <a:ext cx="7620000" cy="1752600"/>
          </a:xfrm>
        </p:spPr>
        <p:txBody>
          <a:bodyPr>
            <a:noAutofit/>
          </a:bodyPr>
          <a:lstStyle/>
          <a:p>
            <a:r>
              <a:rPr lang="en-US" sz="4800" dirty="0" smtClean="0">
                <a:solidFill>
                  <a:schemeClr val="tx2"/>
                </a:solidFill>
              </a:rPr>
              <a:t>The biggest RISK to e-cigs is…</a:t>
            </a:r>
          </a:p>
          <a:p>
            <a:endParaRPr lang="en-US" sz="4800" dirty="0" smtClean="0">
              <a:solidFill>
                <a:schemeClr val="tx2"/>
              </a:solidFill>
            </a:endParaRPr>
          </a:p>
          <a:p>
            <a:r>
              <a:rPr lang="en-US" sz="9600" dirty="0" smtClean="0">
                <a:solidFill>
                  <a:srgbClr val="FF0000"/>
                </a:solidFill>
              </a:rPr>
              <a:t>ADDICTION</a:t>
            </a:r>
            <a:endParaRPr lang="en-US" sz="9600" dirty="0">
              <a:solidFill>
                <a:srgbClr val="FF0000"/>
              </a:solidFill>
            </a:endParaRPr>
          </a:p>
        </p:txBody>
      </p:sp>
    </p:spTree>
    <p:custDataLst>
      <p:tags r:id="rId1"/>
    </p:custDataLst>
    <p:extLst>
      <p:ext uri="{BB962C8B-B14F-4D97-AF65-F5344CB8AC3E}">
        <p14:creationId xmlns:p14="http://schemas.microsoft.com/office/powerpoint/2010/main" val="537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7012"/>
            <a:ext cx="8077200" cy="2058987"/>
          </a:xfrm>
          <a:solidFill>
            <a:schemeClr val="bg1"/>
          </a:solidFill>
        </p:spPr>
        <p:txBody>
          <a:bodyPr>
            <a:normAutofit fontScale="90000"/>
          </a:bodyPr>
          <a:lstStyle/>
          <a:p>
            <a:r>
              <a:rPr lang="en-US" dirty="0"/>
              <a:t>Who is most at risk to start vaping?</a:t>
            </a:r>
            <a:br>
              <a:rPr lang="en-US" dirty="0"/>
            </a:br>
            <a:endParaRPr lang="en-US" dirty="0"/>
          </a:p>
        </p:txBody>
      </p:sp>
      <p:sp>
        <p:nvSpPr>
          <p:cNvPr id="5" name="Subtitle 4"/>
          <p:cNvSpPr>
            <a:spLocks noGrp="1"/>
          </p:cNvSpPr>
          <p:nvPr>
            <p:ph idx="1"/>
          </p:nvPr>
        </p:nvSpPr>
        <p:spPr>
          <a:xfrm>
            <a:off x="609600" y="2264883"/>
            <a:ext cx="8229600" cy="4525963"/>
          </a:xfrm>
          <a:solidFill>
            <a:schemeClr val="bg1"/>
          </a:solidFill>
        </p:spPr>
        <p:txBody>
          <a:bodyPr/>
          <a:lstStyle/>
          <a:p>
            <a:r>
              <a:rPr lang="en-US" sz="4000" dirty="0" smtClean="0">
                <a:solidFill>
                  <a:srgbClr val="FF0000"/>
                </a:solidFill>
              </a:rPr>
              <a:t>3 Genetic Pathways of Risk</a:t>
            </a:r>
          </a:p>
          <a:p>
            <a:r>
              <a:rPr lang="en-US" sz="4000" dirty="0" smtClean="0">
                <a:solidFill>
                  <a:srgbClr val="FF0000"/>
                </a:solidFill>
              </a:rPr>
              <a:t>Easy access to the product</a:t>
            </a:r>
          </a:p>
          <a:p>
            <a:r>
              <a:rPr lang="en-US" sz="4000" dirty="0" smtClean="0">
                <a:solidFill>
                  <a:srgbClr val="FF0000"/>
                </a:solidFill>
              </a:rPr>
              <a:t>Community norms – </a:t>
            </a:r>
          </a:p>
          <a:p>
            <a:pPr lvl="1"/>
            <a:r>
              <a:rPr lang="en-US" sz="3600" dirty="0" smtClean="0">
                <a:solidFill>
                  <a:srgbClr val="FF0000"/>
                </a:solidFill>
              </a:rPr>
              <a:t>“everyone else” vapes</a:t>
            </a:r>
            <a:endParaRPr lang="en-US" sz="3600" dirty="0">
              <a:solidFill>
                <a:srgbClr val="FF0000"/>
              </a:solidFill>
            </a:endParaRP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13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25" y="2286000"/>
            <a:ext cx="6580149" cy="55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cstate="print"/>
          <a:stretch>
            <a:fillRect/>
          </a:stretch>
        </p:blipFill>
        <p:spPr>
          <a:xfrm>
            <a:off x="41755" y="54166"/>
            <a:ext cx="6628996" cy="1927034"/>
          </a:xfrm>
          <a:prstGeom prst="rect">
            <a:avLst/>
          </a:prstGeom>
          <a:ln w="88900">
            <a:solidFill>
              <a:srgbClr val="264EC6"/>
            </a:solidFill>
          </a:ln>
        </p:spPr>
      </p:pic>
      <p:pic>
        <p:nvPicPr>
          <p:cNvPr id="4" name="Picture 3"/>
          <p:cNvPicPr>
            <a:picLocks noChangeAspect="1"/>
          </p:cNvPicPr>
          <p:nvPr/>
        </p:nvPicPr>
        <p:blipFill>
          <a:blip r:embed="rId5"/>
          <a:stretch>
            <a:fillRect/>
          </a:stretch>
        </p:blipFill>
        <p:spPr>
          <a:xfrm>
            <a:off x="6762423" y="-76200"/>
            <a:ext cx="2381577" cy="2614136"/>
          </a:xfrm>
          <a:prstGeom prst="rect">
            <a:avLst/>
          </a:prstGeom>
        </p:spPr>
      </p:pic>
      <p:sp>
        <p:nvSpPr>
          <p:cNvPr id="3" name="TextBox 2"/>
          <p:cNvSpPr txBox="1"/>
          <p:nvPr/>
        </p:nvSpPr>
        <p:spPr>
          <a:xfrm>
            <a:off x="6858000" y="2537936"/>
            <a:ext cx="2286000" cy="830997"/>
          </a:xfrm>
          <a:prstGeom prst="rect">
            <a:avLst/>
          </a:prstGeom>
          <a:noFill/>
        </p:spPr>
        <p:txBody>
          <a:bodyPr wrap="square" rtlCol="0">
            <a:spAutoFit/>
          </a:bodyPr>
          <a:lstStyle/>
          <a:p>
            <a:r>
              <a:rPr lang="en-US" sz="2400" dirty="0" smtClean="0"/>
              <a:t>Dr. Danielle Dick</a:t>
            </a:r>
          </a:p>
          <a:p>
            <a:r>
              <a:rPr lang="en-US" sz="2400" dirty="0" smtClean="0"/>
              <a:t>COBE Institute</a:t>
            </a:r>
            <a:endParaRPr lang="en-US" sz="2400" dirty="0"/>
          </a:p>
        </p:txBody>
      </p:sp>
    </p:spTree>
    <p:custDataLst>
      <p:tags r:id="rId1"/>
    </p:custDataLst>
    <p:extLst>
      <p:ext uri="{BB962C8B-B14F-4D97-AF65-F5344CB8AC3E}">
        <p14:creationId xmlns:p14="http://schemas.microsoft.com/office/powerpoint/2010/main" val="2986996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381000"/>
            <a:ext cx="7772400" cy="2333625"/>
          </a:xfrm>
          <a:solidFill>
            <a:srgbClr val="FFFF00"/>
          </a:solidFill>
          <a:ln>
            <a:solidFill>
              <a:schemeClr val="accent1"/>
            </a:solidFill>
          </a:ln>
        </p:spPr>
        <p:txBody>
          <a:bodyPr>
            <a:normAutofit/>
          </a:bodyPr>
          <a:lstStyle/>
          <a:p>
            <a:pPr algn="ctr"/>
            <a:r>
              <a:rPr lang="en-US" dirty="0" smtClean="0">
                <a:latin typeface="Calibri" charset="0"/>
              </a:rPr>
              <a:t>Different </a:t>
            </a:r>
            <a:r>
              <a:rPr lang="en-US" dirty="0">
                <a:solidFill>
                  <a:srgbClr val="FF0000"/>
                </a:solidFill>
                <a:latin typeface="Calibri" charset="0"/>
              </a:rPr>
              <a:t>Pathways of Risk </a:t>
            </a:r>
            <a:r>
              <a:rPr lang="en-US" dirty="0" smtClean="0">
                <a:latin typeface="Calibri" charset="0"/>
              </a:rPr>
              <a:t/>
            </a:r>
            <a:br>
              <a:rPr lang="en-US" dirty="0" smtClean="0">
                <a:latin typeface="Calibri" charset="0"/>
              </a:rPr>
            </a:br>
            <a:r>
              <a:rPr lang="en-US" dirty="0" smtClean="0">
                <a:latin typeface="Calibri" charset="0"/>
              </a:rPr>
              <a:t>for Substance Use</a:t>
            </a:r>
            <a:endParaRPr lang="en-US" dirty="0">
              <a:latin typeface="Calibri" charset="0"/>
            </a:endParaRPr>
          </a:p>
        </p:txBody>
      </p:sp>
      <p:sp>
        <p:nvSpPr>
          <p:cNvPr id="29698" name="Content Placeholder 2"/>
          <p:cNvSpPr>
            <a:spLocks noGrp="1"/>
          </p:cNvSpPr>
          <p:nvPr>
            <p:ph idx="1"/>
          </p:nvPr>
        </p:nvSpPr>
        <p:spPr>
          <a:xfrm>
            <a:off x="228600" y="3028950"/>
            <a:ext cx="8915400" cy="3067050"/>
          </a:xfrm>
        </p:spPr>
        <p:txBody>
          <a:bodyPr>
            <a:normAutofit/>
          </a:bodyPr>
          <a:lstStyle/>
          <a:p>
            <a:r>
              <a:rPr lang="en-US" dirty="0">
                <a:solidFill>
                  <a:srgbClr val="FF0000"/>
                </a:solidFill>
                <a:latin typeface="Calibri" charset="0"/>
              </a:rPr>
              <a:t>Externalizing: </a:t>
            </a:r>
            <a:r>
              <a:rPr lang="en-US" dirty="0">
                <a:latin typeface="Calibri" charset="0"/>
              </a:rPr>
              <a:t>sensation-seeking, impulsivity</a:t>
            </a:r>
          </a:p>
          <a:p>
            <a:endParaRPr lang="en-US" dirty="0">
              <a:latin typeface="Calibri" charset="0"/>
            </a:endParaRPr>
          </a:p>
          <a:p>
            <a:r>
              <a:rPr lang="en-US" dirty="0">
                <a:solidFill>
                  <a:srgbClr val="0070C0"/>
                </a:solidFill>
                <a:latin typeface="Calibri" charset="0"/>
              </a:rPr>
              <a:t>Internalizing</a:t>
            </a:r>
            <a:r>
              <a:rPr lang="en-US" dirty="0">
                <a:latin typeface="Calibri" charset="0"/>
              </a:rPr>
              <a:t>: </a:t>
            </a:r>
            <a:r>
              <a:rPr lang="en-US" dirty="0" smtClean="0">
                <a:latin typeface="Calibri" charset="0"/>
              </a:rPr>
              <a:t>Using </a:t>
            </a:r>
            <a:r>
              <a:rPr lang="en-US" dirty="0">
                <a:latin typeface="Calibri" charset="0"/>
              </a:rPr>
              <a:t>to cope, </a:t>
            </a:r>
            <a:r>
              <a:rPr lang="en-US" dirty="0" smtClean="0">
                <a:latin typeface="Calibri" charset="0"/>
              </a:rPr>
              <a:t>anxious, depressed</a:t>
            </a:r>
            <a:endParaRPr lang="en-US" dirty="0">
              <a:latin typeface="Calibri" charset="0"/>
            </a:endParaRPr>
          </a:p>
          <a:p>
            <a:endParaRPr lang="en-US" dirty="0">
              <a:latin typeface="Calibri" charset="0"/>
            </a:endParaRPr>
          </a:p>
          <a:p>
            <a:r>
              <a:rPr lang="en-US" dirty="0">
                <a:solidFill>
                  <a:srgbClr val="00B050"/>
                </a:solidFill>
                <a:latin typeface="Calibri" charset="0"/>
              </a:rPr>
              <a:t>Physiological: </a:t>
            </a:r>
            <a:r>
              <a:rPr lang="en-US" dirty="0">
                <a:latin typeface="Calibri" charset="0"/>
              </a:rPr>
              <a:t>Low level of response </a:t>
            </a:r>
            <a:r>
              <a:rPr lang="en-US" dirty="0" smtClean="0">
                <a:latin typeface="Calibri" charset="0"/>
              </a:rPr>
              <a:t>to substance</a:t>
            </a:r>
            <a:endParaRPr lang="en-US" dirty="0">
              <a:latin typeface="Calibri" charset="0"/>
            </a:endParaRPr>
          </a:p>
          <a:p>
            <a:endParaRPr lang="en-US" dirty="0">
              <a:latin typeface="Calibri" charset="0"/>
            </a:endParaRPr>
          </a:p>
        </p:txBody>
      </p:sp>
    </p:spTree>
    <p:custDataLst>
      <p:tags r:id="rId1"/>
    </p:custDataLst>
    <p:extLst>
      <p:ext uri="{BB962C8B-B14F-4D97-AF65-F5344CB8AC3E}">
        <p14:creationId xmlns:p14="http://schemas.microsoft.com/office/powerpoint/2010/main" val="255922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39410" cy="1752600"/>
          </a:xfrm>
          <a:solidFill>
            <a:srgbClr val="FFFF00"/>
          </a:solidFill>
        </p:spPr>
        <p:txBody>
          <a:bodyPr>
            <a:normAutofit fontScale="85000" lnSpcReduction="20000"/>
          </a:bodyPr>
          <a:lstStyle/>
          <a:p>
            <a:pPr marL="0" indent="0" algn="ctr">
              <a:buNone/>
            </a:pPr>
            <a:r>
              <a:rPr lang="en-US" sz="4000" dirty="0" smtClean="0"/>
              <a:t>What would be the </a:t>
            </a:r>
            <a:r>
              <a:rPr lang="en-US" sz="5400" dirty="0" smtClean="0"/>
              <a:t>WORST</a:t>
            </a:r>
            <a:r>
              <a:rPr lang="en-US" sz="4000" dirty="0" smtClean="0"/>
              <a:t> possible </a:t>
            </a:r>
          </a:p>
          <a:p>
            <a:pPr marL="0" indent="0" algn="ctr">
              <a:buNone/>
            </a:pPr>
            <a:r>
              <a:rPr lang="en-US" sz="4000" dirty="0"/>
              <a:t> </a:t>
            </a:r>
            <a:r>
              <a:rPr lang="en-US" sz="4000" dirty="0" smtClean="0"/>
              <a:t>              prevention program for </a:t>
            </a:r>
          </a:p>
          <a:p>
            <a:pPr marL="0" indent="0" algn="ctr">
              <a:buNone/>
            </a:pPr>
            <a:r>
              <a:rPr lang="en-US" sz="4000" dirty="0" smtClean="0"/>
              <a:t>“externalizing” </a:t>
            </a:r>
            <a:r>
              <a:rPr lang="en-US" sz="2800" dirty="0" smtClean="0"/>
              <a:t>(Impulsive, sensation seeking) </a:t>
            </a:r>
            <a:r>
              <a:rPr lang="en-US" sz="4000" dirty="0" smtClean="0"/>
              <a:t>youth?</a:t>
            </a:r>
            <a:endParaRPr lang="en-US" sz="4000" dirty="0"/>
          </a:p>
        </p:txBody>
      </p:sp>
      <p:pic>
        <p:nvPicPr>
          <p:cNvPr id="4" name="Picture 3"/>
          <p:cNvPicPr>
            <a:picLocks noChangeAspect="1"/>
          </p:cNvPicPr>
          <p:nvPr/>
        </p:nvPicPr>
        <p:blipFill>
          <a:blip r:embed="rId2"/>
          <a:stretch>
            <a:fillRect/>
          </a:stretch>
        </p:blipFill>
        <p:spPr>
          <a:xfrm>
            <a:off x="4343400" y="2209800"/>
            <a:ext cx="4069781" cy="3840163"/>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28600" y="1694111"/>
            <a:ext cx="3810000" cy="5487069"/>
          </a:xfrm>
          <a:prstGeom prst="rect">
            <a:avLst/>
          </a:prstGeom>
          <a:noFill/>
          <a:ln w="9525">
            <a:noFill/>
            <a:miter lim="800000"/>
            <a:headEnd/>
            <a:tailEnd/>
          </a:ln>
        </p:spPr>
      </p:pic>
    </p:spTree>
    <p:extLst>
      <p:ext uri="{BB962C8B-B14F-4D97-AF65-F5344CB8AC3E}">
        <p14:creationId xmlns:p14="http://schemas.microsoft.com/office/powerpoint/2010/main" val="114919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762000"/>
            <a:ext cx="7772400" cy="1470025"/>
          </a:xfrm>
          <a:solidFill>
            <a:schemeClr val="bg1"/>
          </a:solidFill>
        </p:spPr>
        <p:txBody>
          <a:bodyPr/>
          <a:lstStyle/>
          <a:p>
            <a:r>
              <a:rPr lang="en-US" dirty="0" err="1" smtClean="0"/>
              <a:t>Internalizers</a:t>
            </a:r>
            <a:r>
              <a:rPr lang="en-US" dirty="0" smtClean="0"/>
              <a:t/>
            </a:r>
            <a:br>
              <a:rPr lang="en-US" dirty="0" smtClean="0"/>
            </a:br>
            <a:r>
              <a:rPr lang="en-US" dirty="0" smtClean="0"/>
              <a:t>are anxious &amp; use to cope</a:t>
            </a:r>
            <a:endParaRPr lang="en-US" dirty="0"/>
          </a:p>
        </p:txBody>
      </p:sp>
      <p:sp>
        <p:nvSpPr>
          <p:cNvPr id="6" name="Subtitle 5"/>
          <p:cNvSpPr>
            <a:spLocks noGrp="1"/>
          </p:cNvSpPr>
          <p:nvPr>
            <p:ph type="subTitle" idx="1"/>
          </p:nvPr>
        </p:nvSpPr>
        <p:spPr>
          <a:xfrm>
            <a:off x="1371600" y="2438400"/>
            <a:ext cx="6400800" cy="3429000"/>
          </a:xfrm>
        </p:spPr>
        <p:txBody>
          <a:bodyPr/>
          <a:lstStyle/>
          <a:p>
            <a:r>
              <a:rPr lang="en-US" sz="4400" dirty="0" smtClean="0">
                <a:solidFill>
                  <a:srgbClr val="FF0000"/>
                </a:solidFill>
              </a:rPr>
              <a:t>48% of all cigarettes are sold to someone who has anxiety or depression?</a:t>
            </a:r>
            <a:endParaRPr lang="en-US" dirty="0"/>
          </a:p>
          <a:p>
            <a:r>
              <a:rPr lang="en-US" sz="4400" dirty="0" smtClean="0"/>
              <a:t>Vapes?</a:t>
            </a:r>
            <a:endParaRPr lang="en-US" sz="4400" dirty="0"/>
          </a:p>
        </p:txBody>
      </p:sp>
      <p:sp>
        <p:nvSpPr>
          <p:cNvPr id="7" name="Text Placeholder 6"/>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1502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6978"/>
            <a:ext cx="8229600" cy="1650978"/>
          </a:xfrm>
          <a:solidFill>
            <a:schemeClr val="bg1"/>
          </a:solidFill>
        </p:spPr>
        <p:txBody>
          <a:bodyPr/>
          <a:lstStyle/>
          <a:p>
            <a:r>
              <a:rPr lang="en-US" dirty="0" smtClean="0">
                <a:solidFill>
                  <a:srgbClr val="FF0000"/>
                </a:solidFill>
              </a:rPr>
              <a:t>Biological Response</a:t>
            </a:r>
            <a:r>
              <a:rPr lang="en-US" dirty="0" smtClean="0"/>
              <a:t/>
            </a:r>
            <a:br>
              <a:rPr lang="en-US" dirty="0" smtClean="0"/>
            </a:br>
            <a:r>
              <a:rPr lang="en-US" dirty="0" smtClean="0"/>
              <a:t>We are all genetic snowflakes</a:t>
            </a:r>
            <a:endParaRPr lang="en-US" dirty="0"/>
          </a:p>
        </p:txBody>
      </p:sp>
      <p:sp>
        <p:nvSpPr>
          <p:cNvPr id="3" name="Content Placeholder 2"/>
          <p:cNvSpPr>
            <a:spLocks noGrp="1"/>
          </p:cNvSpPr>
          <p:nvPr>
            <p:ph idx="1"/>
          </p:nvPr>
        </p:nvSpPr>
        <p:spPr>
          <a:xfrm>
            <a:off x="457200" y="2819400"/>
            <a:ext cx="6019800" cy="2392363"/>
          </a:xfrm>
        </p:spPr>
        <p:txBody>
          <a:bodyPr/>
          <a:lstStyle/>
          <a:p>
            <a:r>
              <a:rPr lang="en-US" dirty="0" smtClean="0"/>
              <a:t>3 in 4 can use nicotine</a:t>
            </a:r>
          </a:p>
          <a:p>
            <a:endParaRPr lang="en-US" dirty="0"/>
          </a:p>
          <a:p>
            <a:r>
              <a:rPr lang="en-US" dirty="0" smtClean="0"/>
              <a:t>1 in 4 gets sick</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5791201" y="3365544"/>
            <a:ext cx="3380342" cy="3401176"/>
          </a:xfrm>
          <a:prstGeom prst="rect">
            <a:avLst/>
          </a:prstGeom>
        </p:spPr>
      </p:pic>
      <p:pic>
        <p:nvPicPr>
          <p:cNvPr id="6" name="Picture 5"/>
          <p:cNvPicPr>
            <a:picLocks noChangeAspect="1"/>
          </p:cNvPicPr>
          <p:nvPr/>
        </p:nvPicPr>
        <p:blipFill>
          <a:blip r:embed="rId3"/>
          <a:stretch>
            <a:fillRect/>
          </a:stretch>
        </p:blipFill>
        <p:spPr>
          <a:xfrm>
            <a:off x="1597501" y="1578769"/>
            <a:ext cx="4549219" cy="1109662"/>
          </a:xfrm>
          <a:prstGeom prst="rect">
            <a:avLst/>
          </a:prstGeom>
        </p:spPr>
      </p:pic>
      <p:sp>
        <p:nvSpPr>
          <p:cNvPr id="7" name="Bent Arrow 6"/>
          <p:cNvSpPr/>
          <p:nvPr/>
        </p:nvSpPr>
        <p:spPr>
          <a:xfrm rot="5559825">
            <a:off x="6356035" y="1961582"/>
            <a:ext cx="1080127" cy="1652182"/>
          </a:xfrm>
          <a:prstGeom prst="bentArrow">
            <a:avLst>
              <a:gd name="adj1" fmla="val 13572"/>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6491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192640" y="381000"/>
            <a:ext cx="8951360" cy="1905000"/>
          </a:xfrm>
          <a:solidFill>
            <a:schemeClr val="bg1"/>
          </a:solidFill>
        </p:spPr>
        <p:txBody>
          <a:bodyPr>
            <a:normAutofit/>
          </a:bodyPr>
          <a:lstStyle/>
          <a:p>
            <a:pPr eaLnBrk="1" hangingPunct="1"/>
            <a:r>
              <a:rPr lang="en-US" sz="3675" b="1" dirty="0"/>
              <a:t>Motivational Interviewing </a:t>
            </a:r>
            <a:r>
              <a:rPr lang="en-US" sz="3675" b="1" dirty="0" smtClean="0"/>
              <a:t/>
            </a:r>
            <a:br>
              <a:rPr lang="en-US" sz="3675" b="1" dirty="0" smtClean="0"/>
            </a:br>
            <a:r>
              <a:rPr lang="en-US" sz="3000" dirty="0" smtClean="0"/>
              <a:t>is </a:t>
            </a:r>
            <a:r>
              <a:rPr lang="en-US" sz="3000" dirty="0"/>
              <a:t>the MOST useful </a:t>
            </a:r>
            <a:r>
              <a:rPr lang="en-US" sz="3000" dirty="0" smtClean="0"/>
              <a:t>tool for prevention</a:t>
            </a:r>
            <a:endParaRPr lang="en-US" sz="3000" dirty="0"/>
          </a:p>
        </p:txBody>
      </p:sp>
      <p:pic>
        <p:nvPicPr>
          <p:cNvPr id="12291" name="Picture 5"/>
          <p:cNvPicPr>
            <a:picLocks noChangeAspect="1" noChangeArrowheads="1"/>
          </p:cNvPicPr>
          <p:nvPr/>
        </p:nvPicPr>
        <p:blipFill>
          <a:blip r:embed="rId3" cstate="print"/>
          <a:srcRect/>
          <a:stretch>
            <a:fillRect/>
          </a:stretch>
        </p:blipFill>
        <p:spPr bwMode="auto">
          <a:xfrm>
            <a:off x="1676400" y="2286000"/>
            <a:ext cx="5491014" cy="32813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63051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1143000"/>
          </a:xfrm>
        </p:spPr>
        <p:txBody>
          <a:bodyPr/>
          <a:lstStyle/>
          <a:p>
            <a:r>
              <a:rPr lang="en-US" dirty="0" smtClean="0"/>
              <a:t>10 minutes </a:t>
            </a:r>
            <a:endParaRPr lang="en-US" dirty="0"/>
          </a:p>
        </p:txBody>
      </p:sp>
      <p:sp>
        <p:nvSpPr>
          <p:cNvPr id="3" name="Content Placeholder 2"/>
          <p:cNvSpPr>
            <a:spLocks noGrp="1"/>
          </p:cNvSpPr>
          <p:nvPr>
            <p:ph idx="1"/>
          </p:nvPr>
        </p:nvSpPr>
        <p:spPr>
          <a:xfrm>
            <a:off x="152400" y="2362200"/>
            <a:ext cx="8229600" cy="3535363"/>
          </a:xfrm>
        </p:spPr>
        <p:txBody>
          <a:bodyPr/>
          <a:lstStyle/>
          <a:p>
            <a:r>
              <a:rPr lang="en-US" sz="3600" dirty="0" smtClean="0"/>
              <a:t>What is Vaping and ENDS?</a:t>
            </a:r>
          </a:p>
          <a:p>
            <a:r>
              <a:rPr lang="en-US" sz="3600" dirty="0" smtClean="0"/>
              <a:t>Who is most at risk to start vaping?</a:t>
            </a:r>
          </a:p>
          <a:p>
            <a:r>
              <a:rPr lang="en-US" sz="3600" dirty="0" smtClean="0"/>
              <a:t>What’s the best way to help prevent use?</a:t>
            </a:r>
          </a:p>
          <a:p>
            <a:r>
              <a:rPr lang="en-US" sz="3600" dirty="0" smtClean="0"/>
              <a:t>Why are the young people here today so important in preventing vaping?</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0989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02372" y="228600"/>
            <a:ext cx="7596455" cy="857250"/>
          </a:xfrm>
          <a:solidFill>
            <a:schemeClr val="bg1"/>
          </a:solidFill>
          <a:ln>
            <a:solidFill>
              <a:srgbClr val="FF0000"/>
            </a:solidFill>
          </a:ln>
        </p:spPr>
        <p:txBody>
          <a:bodyPr/>
          <a:lstStyle/>
          <a:p>
            <a:pPr eaLnBrk="1" hangingPunct="1"/>
            <a:r>
              <a:rPr lang="en-US" dirty="0" smtClean="0"/>
              <a:t>Let’s play a Game</a:t>
            </a:r>
          </a:p>
        </p:txBody>
      </p:sp>
      <p:sp>
        <p:nvSpPr>
          <p:cNvPr id="46083" name="Rectangle 3"/>
          <p:cNvSpPr>
            <a:spLocks noGrp="1" noChangeArrowheads="1"/>
          </p:cNvSpPr>
          <p:nvPr>
            <p:ph type="body" idx="1"/>
          </p:nvPr>
        </p:nvSpPr>
        <p:spPr>
          <a:xfrm>
            <a:off x="473254" y="990600"/>
            <a:ext cx="4327346" cy="4681377"/>
          </a:xfrm>
          <a:solidFill>
            <a:schemeClr val="bg1"/>
          </a:solidFill>
        </p:spPr>
        <p:txBody>
          <a:bodyPr/>
          <a:lstStyle/>
          <a:p>
            <a:pPr eaLnBrk="1" hangingPunct="1"/>
            <a:r>
              <a:rPr lang="en-US" sz="2800" dirty="0"/>
              <a:t>The game is called</a:t>
            </a:r>
          </a:p>
          <a:p>
            <a:pPr lvl="1" eaLnBrk="1" hangingPunct="1"/>
            <a:r>
              <a:rPr lang="en-US" sz="4400" dirty="0">
                <a:solidFill>
                  <a:srgbClr val="FF0000"/>
                </a:solidFill>
              </a:rPr>
              <a:t>WIN AS MUCH AS YOU CAN!!!</a:t>
            </a:r>
          </a:p>
          <a:p>
            <a:pPr lvl="1" eaLnBrk="1" hangingPunct="1"/>
            <a:endParaRPr lang="en-US" sz="2400" dirty="0"/>
          </a:p>
          <a:p>
            <a:pPr lvl="1" eaLnBrk="1" hangingPunct="1"/>
            <a:r>
              <a:rPr lang="en-US" sz="3200" dirty="0"/>
              <a:t>Stand up</a:t>
            </a:r>
          </a:p>
          <a:p>
            <a:pPr lvl="1" eaLnBrk="1" hangingPunct="1"/>
            <a:r>
              <a:rPr lang="en-US" sz="3200" dirty="0"/>
              <a:t>Find a partner</a:t>
            </a:r>
          </a:p>
          <a:p>
            <a:pPr lvl="1" eaLnBrk="1" hangingPunct="1"/>
            <a:r>
              <a:rPr lang="en-US" sz="3200" dirty="0"/>
              <a:t>place right feet side by side</a:t>
            </a:r>
          </a:p>
          <a:p>
            <a:pPr lvl="1" eaLnBrk="1" hangingPunct="1"/>
            <a:r>
              <a:rPr lang="en-US" sz="3200" dirty="0"/>
              <a:t>“shake” right hands</a:t>
            </a:r>
          </a:p>
        </p:txBody>
      </p:sp>
      <p:pic>
        <p:nvPicPr>
          <p:cNvPr id="46084" name="Picture 4"/>
          <p:cNvPicPr>
            <a:picLocks noChangeAspect="1" noChangeArrowheads="1"/>
          </p:cNvPicPr>
          <p:nvPr/>
        </p:nvPicPr>
        <p:blipFill>
          <a:blip r:embed="rId3" cstate="print"/>
          <a:srcRect/>
          <a:stretch>
            <a:fillRect/>
          </a:stretch>
        </p:blipFill>
        <p:spPr bwMode="auto">
          <a:xfrm>
            <a:off x="5725273" y="2381686"/>
            <a:ext cx="3177284" cy="435109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48270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11546" y="958057"/>
            <a:ext cx="4457700" cy="1088229"/>
          </a:xfrm>
          <a:solidFill>
            <a:schemeClr val="bg1"/>
          </a:solidFill>
        </p:spPr>
        <p:txBody>
          <a:bodyPr>
            <a:noAutofit/>
          </a:bodyPr>
          <a:lstStyle/>
          <a:p>
            <a:pPr eaLnBrk="1" hangingPunct="1"/>
            <a:r>
              <a:rPr lang="en-US" sz="5400" dirty="0" smtClean="0"/>
              <a:t/>
            </a:r>
            <a:br>
              <a:rPr lang="en-US" sz="5400" dirty="0" smtClean="0"/>
            </a:br>
            <a:r>
              <a:rPr lang="en-US" sz="5400" dirty="0" smtClean="0"/>
              <a:t>If </a:t>
            </a:r>
            <a:r>
              <a:rPr lang="en-US" sz="5400" dirty="0"/>
              <a:t>you push… </a:t>
            </a:r>
            <a:br>
              <a:rPr lang="en-US" sz="5400" dirty="0"/>
            </a:br>
            <a:endParaRPr lang="en-US" sz="5400" dirty="0"/>
          </a:p>
        </p:txBody>
      </p:sp>
      <p:sp>
        <p:nvSpPr>
          <p:cNvPr id="47107" name="Rectangle 3"/>
          <p:cNvSpPr>
            <a:spLocks noGrp="1" noChangeArrowheads="1"/>
          </p:cNvSpPr>
          <p:nvPr>
            <p:ph type="subTitle" idx="1"/>
          </p:nvPr>
        </p:nvSpPr>
        <p:spPr>
          <a:xfrm>
            <a:off x="4781550" y="4686300"/>
            <a:ext cx="4362450" cy="1314450"/>
          </a:xfrm>
        </p:spPr>
        <p:txBody>
          <a:bodyPr>
            <a:noAutofit/>
          </a:bodyPr>
          <a:lstStyle/>
          <a:p>
            <a:pPr eaLnBrk="1" hangingPunct="1"/>
            <a:r>
              <a:rPr lang="en-US" sz="4000" dirty="0"/>
              <a:t>people just naturally </a:t>
            </a:r>
            <a:br>
              <a:rPr lang="en-US" sz="4000" dirty="0"/>
            </a:br>
            <a:r>
              <a:rPr lang="en-US" sz="4000" dirty="0"/>
              <a:t>push back.</a:t>
            </a:r>
          </a:p>
        </p:txBody>
      </p:sp>
      <p:pic>
        <p:nvPicPr>
          <p:cNvPr id="47108" name="Picture 4"/>
          <p:cNvPicPr>
            <a:picLocks noChangeAspect="1" noChangeArrowheads="1"/>
          </p:cNvPicPr>
          <p:nvPr/>
        </p:nvPicPr>
        <p:blipFill>
          <a:blip r:embed="rId3" cstate="print"/>
          <a:srcRect/>
          <a:stretch>
            <a:fillRect/>
          </a:stretch>
        </p:blipFill>
        <p:spPr bwMode="auto">
          <a:xfrm>
            <a:off x="914401" y="2000249"/>
            <a:ext cx="3083720" cy="5540801"/>
          </a:xfrm>
          <a:prstGeom prst="rect">
            <a:avLst/>
          </a:prstGeom>
          <a:noFill/>
          <a:ln w="9525">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4343400" y="1028701"/>
            <a:ext cx="3962400" cy="357831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82260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3894" y="790207"/>
            <a:ext cx="8229600" cy="1143000"/>
          </a:xfrm>
        </p:spPr>
        <p:txBody>
          <a:bodyPr/>
          <a:lstStyle/>
          <a:p>
            <a:r>
              <a:rPr lang="en-US" dirty="0" smtClean="0"/>
              <a:t>If you push</a:t>
            </a:r>
            <a:endParaRPr lang="en-US" dirty="0"/>
          </a:p>
        </p:txBody>
      </p:sp>
      <p:sp>
        <p:nvSpPr>
          <p:cNvPr id="6" name="Text Placeholder 5"/>
          <p:cNvSpPr>
            <a:spLocks noGrp="1"/>
          </p:cNvSpPr>
          <p:nvPr>
            <p:ph type="body" sz="quarter" idx="10"/>
          </p:nvPr>
        </p:nvSpPr>
        <p:spPr/>
        <p:txBody>
          <a:bodyPr/>
          <a:lstStyle/>
          <a:p>
            <a:endParaRPr lang="en-US"/>
          </a:p>
        </p:txBody>
      </p:sp>
      <p:pic>
        <p:nvPicPr>
          <p:cNvPr id="7" name="Picture 3" descr="in and out"/>
          <p:cNvPicPr>
            <a:picLocks noChangeAspect="1" noChangeArrowheads="1"/>
          </p:cNvPicPr>
          <p:nvPr/>
        </p:nvPicPr>
        <p:blipFill>
          <a:blip r:embed="rId2" cstate="print"/>
          <a:srcRect/>
          <a:stretch>
            <a:fillRect/>
          </a:stretch>
        </p:blipFill>
        <p:spPr>
          <a:xfrm>
            <a:off x="556352" y="1933207"/>
            <a:ext cx="7543800" cy="5108516"/>
          </a:xfrm>
          <a:prstGeom prst="rect">
            <a:avLst/>
          </a:prstGeom>
          <a:noFill/>
        </p:spPr>
      </p:pic>
    </p:spTree>
    <p:extLst>
      <p:ext uri="{BB962C8B-B14F-4D97-AF65-F5344CB8AC3E}">
        <p14:creationId xmlns:p14="http://schemas.microsoft.com/office/powerpoint/2010/main" val="10959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0"/>
            <a:ext cx="9144000" cy="1447800"/>
          </a:xfrm>
          <a:solidFill>
            <a:srgbClr val="FFFF00"/>
          </a:solidFill>
        </p:spPr>
        <p:txBody>
          <a:bodyPr/>
          <a:lstStyle/>
          <a:p>
            <a:r>
              <a:rPr lang="en-US" b="1"/>
              <a:t>Health &amp; MISPERCEPTIONS</a:t>
            </a:r>
          </a:p>
        </p:txBody>
      </p:sp>
      <p:sp>
        <p:nvSpPr>
          <p:cNvPr id="172035" name="Text Box 3"/>
          <p:cNvSpPr txBox="1">
            <a:spLocks noChangeArrowheads="1"/>
          </p:cNvSpPr>
          <p:nvPr/>
        </p:nvSpPr>
        <p:spPr bwMode="auto">
          <a:xfrm>
            <a:off x="0" y="1447800"/>
            <a:ext cx="3733800" cy="4047262"/>
          </a:xfrm>
          <a:prstGeom prst="rect">
            <a:avLst/>
          </a:prstGeom>
          <a:solidFill>
            <a:schemeClr val="bg1"/>
          </a:solidFill>
          <a:ln w="9525">
            <a:noFill/>
            <a:miter lim="800000"/>
            <a:headEnd/>
            <a:tailEnd/>
          </a:ln>
          <a:effectLst/>
        </p:spPr>
        <p:txBody>
          <a:bodyPr wrap="square">
            <a:spAutoFit/>
          </a:bodyPr>
          <a:lstStyle/>
          <a:p>
            <a:pPr>
              <a:spcBef>
                <a:spcPct val="50000"/>
              </a:spcBef>
            </a:pPr>
            <a:endParaRPr lang="en-US" sz="3200" dirty="0" smtClean="0"/>
          </a:p>
          <a:p>
            <a:pPr>
              <a:spcBef>
                <a:spcPct val="50000"/>
              </a:spcBef>
            </a:pPr>
            <a:r>
              <a:rPr lang="en-US" sz="3200" dirty="0" smtClean="0"/>
              <a:t>Perception</a:t>
            </a:r>
            <a:endParaRPr lang="en-US" sz="3200" dirty="0"/>
          </a:p>
          <a:p>
            <a:pPr>
              <a:spcBef>
                <a:spcPct val="50000"/>
              </a:spcBef>
            </a:pPr>
            <a:endParaRPr lang="en-US" sz="3200" dirty="0"/>
          </a:p>
          <a:p>
            <a:pPr>
              <a:spcBef>
                <a:spcPct val="50000"/>
              </a:spcBef>
            </a:pPr>
            <a:endParaRPr lang="en-US" dirty="0"/>
          </a:p>
          <a:p>
            <a:pPr>
              <a:spcBef>
                <a:spcPct val="50000"/>
              </a:spcBef>
            </a:pPr>
            <a:endParaRPr lang="en-US" dirty="0"/>
          </a:p>
          <a:p>
            <a:pPr>
              <a:spcBef>
                <a:spcPct val="50000"/>
              </a:spcBef>
            </a:pPr>
            <a:endParaRPr lang="en-US" dirty="0"/>
          </a:p>
          <a:p>
            <a:pPr>
              <a:spcBef>
                <a:spcPct val="50000"/>
              </a:spcBef>
            </a:pPr>
            <a:r>
              <a:rPr lang="en-US" sz="3200" dirty="0"/>
              <a:t>REALITY</a:t>
            </a:r>
          </a:p>
        </p:txBody>
      </p:sp>
      <p:sp>
        <p:nvSpPr>
          <p:cNvPr id="172036" name="AutoShape 4"/>
          <p:cNvSpPr>
            <a:spLocks/>
          </p:cNvSpPr>
          <p:nvPr/>
        </p:nvSpPr>
        <p:spPr bwMode="auto">
          <a:xfrm>
            <a:off x="2057400" y="2209800"/>
            <a:ext cx="685800" cy="3505200"/>
          </a:xfrm>
          <a:prstGeom prst="rightBrace">
            <a:avLst>
              <a:gd name="adj1" fmla="val 42593"/>
              <a:gd name="adj2" fmla="val 50000"/>
            </a:avLst>
          </a:prstGeom>
          <a:noFill/>
          <a:ln w="9525">
            <a:solidFill>
              <a:schemeClr val="tx1"/>
            </a:solidFill>
            <a:round/>
            <a:headEnd/>
            <a:tailEnd/>
          </a:ln>
          <a:effectLst/>
        </p:spPr>
        <p:txBody>
          <a:bodyPr wrap="none" anchor="ctr"/>
          <a:lstStyle/>
          <a:p>
            <a:endParaRPr lang="en-US"/>
          </a:p>
        </p:txBody>
      </p:sp>
      <p:sp>
        <p:nvSpPr>
          <p:cNvPr id="172037" name="Text Box 5"/>
          <p:cNvSpPr txBox="1">
            <a:spLocks noChangeArrowheads="1"/>
          </p:cNvSpPr>
          <p:nvPr/>
        </p:nvSpPr>
        <p:spPr bwMode="auto">
          <a:xfrm>
            <a:off x="2667000" y="3733800"/>
            <a:ext cx="1219200" cy="519113"/>
          </a:xfrm>
          <a:prstGeom prst="rect">
            <a:avLst/>
          </a:prstGeom>
          <a:noFill/>
          <a:ln w="9525">
            <a:noFill/>
            <a:miter lim="800000"/>
            <a:headEnd/>
            <a:tailEnd/>
          </a:ln>
          <a:effectLst/>
        </p:spPr>
        <p:txBody>
          <a:bodyPr>
            <a:spAutoFit/>
          </a:bodyPr>
          <a:lstStyle/>
          <a:p>
            <a:pPr>
              <a:spcBef>
                <a:spcPct val="50000"/>
              </a:spcBef>
            </a:pPr>
            <a:r>
              <a:rPr lang="en-US" sz="2800" b="1">
                <a:solidFill>
                  <a:srgbClr val="000000"/>
                </a:solidFill>
              </a:rPr>
              <a:t>GAP</a:t>
            </a:r>
          </a:p>
        </p:txBody>
      </p:sp>
      <p:sp>
        <p:nvSpPr>
          <p:cNvPr id="172038" name="Text Box 6"/>
          <p:cNvSpPr txBox="1">
            <a:spLocks noChangeArrowheads="1"/>
          </p:cNvSpPr>
          <p:nvPr/>
        </p:nvSpPr>
        <p:spPr bwMode="auto">
          <a:xfrm>
            <a:off x="3733800" y="1447800"/>
            <a:ext cx="5410200" cy="5164138"/>
          </a:xfrm>
          <a:prstGeom prst="rect">
            <a:avLst/>
          </a:prstGeom>
          <a:solidFill>
            <a:schemeClr val="bg1"/>
          </a:solidFill>
          <a:ln w="9525">
            <a:noFill/>
            <a:miter lim="800000"/>
            <a:headEnd/>
            <a:tailEnd/>
          </a:ln>
          <a:effectLst/>
        </p:spPr>
        <p:txBody>
          <a:bodyPr>
            <a:spAutoFit/>
          </a:bodyPr>
          <a:lstStyle/>
          <a:p>
            <a:pPr>
              <a:spcBef>
                <a:spcPct val="50000"/>
              </a:spcBef>
            </a:pPr>
            <a:r>
              <a:rPr lang="en-US" sz="3600" u="sng">
                <a:solidFill>
                  <a:srgbClr val="FF0000"/>
                </a:solidFill>
              </a:rPr>
              <a:t>Overestimate</a:t>
            </a:r>
          </a:p>
          <a:p>
            <a:pPr>
              <a:spcBef>
                <a:spcPct val="50000"/>
              </a:spcBef>
            </a:pPr>
            <a:r>
              <a:rPr lang="en-US" sz="2400"/>
              <a:t>    </a:t>
            </a:r>
            <a:r>
              <a:rPr lang="en-US" sz="2400">
                <a:solidFill>
                  <a:srgbClr val="000000"/>
                </a:solidFill>
              </a:rPr>
              <a:t>Unhealthy </a:t>
            </a:r>
            <a:r>
              <a:rPr lang="en-US" sz="2400">
                <a:solidFill>
                  <a:schemeClr val="hlink"/>
                </a:solidFill>
              </a:rPr>
              <a:t>visible</a:t>
            </a:r>
            <a:r>
              <a:rPr lang="en-US" sz="2400"/>
              <a:t> behaviors</a:t>
            </a:r>
          </a:p>
          <a:p>
            <a:pPr>
              <a:spcBef>
                <a:spcPct val="50000"/>
              </a:spcBef>
            </a:pPr>
            <a:r>
              <a:rPr lang="en-US" sz="2400"/>
              <a:t>      -smokers, drunks, violence, </a:t>
            </a:r>
          </a:p>
          <a:p>
            <a:pPr>
              <a:spcBef>
                <a:spcPct val="50000"/>
              </a:spcBef>
            </a:pPr>
            <a:r>
              <a:rPr lang="en-US" sz="2400"/>
              <a:t>      goofing off, credit card debt, etc.    </a:t>
            </a:r>
          </a:p>
          <a:p>
            <a:pPr>
              <a:spcBef>
                <a:spcPct val="50000"/>
              </a:spcBef>
            </a:pPr>
            <a:endParaRPr lang="en-US"/>
          </a:p>
          <a:p>
            <a:pPr>
              <a:spcBef>
                <a:spcPct val="50000"/>
              </a:spcBef>
            </a:pPr>
            <a:r>
              <a:rPr lang="en-US" sz="3600" u="sng">
                <a:solidFill>
                  <a:srgbClr val="FF0000"/>
                </a:solidFill>
              </a:rPr>
              <a:t>Underestimate</a:t>
            </a:r>
          </a:p>
          <a:p>
            <a:pPr>
              <a:spcBef>
                <a:spcPct val="50000"/>
              </a:spcBef>
            </a:pPr>
            <a:r>
              <a:rPr lang="en-US" sz="2400"/>
              <a:t>   Healthy </a:t>
            </a:r>
            <a:r>
              <a:rPr lang="en-US" sz="2400">
                <a:solidFill>
                  <a:schemeClr val="hlink"/>
                </a:solidFill>
              </a:rPr>
              <a:t>less visible</a:t>
            </a:r>
            <a:r>
              <a:rPr lang="en-US" sz="2400"/>
              <a:t> behaviors </a:t>
            </a:r>
          </a:p>
          <a:p>
            <a:pPr>
              <a:spcBef>
                <a:spcPct val="50000"/>
              </a:spcBef>
            </a:pPr>
            <a:r>
              <a:rPr lang="en-US" sz="2400"/>
              <a:t>       -non-smokers, moderate drinkers</a:t>
            </a:r>
          </a:p>
          <a:p>
            <a:pPr>
              <a:spcBef>
                <a:spcPct val="50000"/>
              </a:spcBef>
            </a:pPr>
            <a:r>
              <a:rPr lang="en-US" sz="2400"/>
              <a:t>       academic seriousness, prayer</a:t>
            </a:r>
          </a:p>
        </p:txBody>
      </p:sp>
    </p:spTree>
    <p:custDataLst>
      <p:tags r:id="rId1"/>
    </p:custDataLst>
    <p:extLst>
      <p:ext uri="{BB962C8B-B14F-4D97-AF65-F5344CB8AC3E}">
        <p14:creationId xmlns:p14="http://schemas.microsoft.com/office/powerpoint/2010/main" val="3815223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029200" y="6400800"/>
            <a:ext cx="3657600" cy="321470"/>
          </a:xfrm>
        </p:spPr>
        <p:txBody>
          <a:bodyPr/>
          <a:lstStyle/>
          <a:p>
            <a:r>
              <a:rPr lang="en-US" dirty="0" smtClean="0"/>
              <a:t>Local High school April 4, 2017</a:t>
            </a:r>
            <a:endParaRPr lang="en-US" dirty="0"/>
          </a:p>
        </p:txBody>
      </p:sp>
      <p:pic>
        <p:nvPicPr>
          <p:cNvPr id="6" name="Picture 5"/>
          <p:cNvPicPr>
            <a:picLocks noChangeAspect="1"/>
          </p:cNvPicPr>
          <p:nvPr/>
        </p:nvPicPr>
        <p:blipFill>
          <a:blip r:embed="rId2"/>
          <a:stretch>
            <a:fillRect/>
          </a:stretch>
        </p:blipFill>
        <p:spPr>
          <a:xfrm>
            <a:off x="228600" y="-1"/>
            <a:ext cx="8686800" cy="6163326"/>
          </a:xfrm>
          <a:prstGeom prst="rect">
            <a:avLst/>
          </a:prstGeom>
        </p:spPr>
      </p:pic>
    </p:spTree>
    <p:extLst>
      <p:ext uri="{BB962C8B-B14F-4D97-AF65-F5344CB8AC3E}">
        <p14:creationId xmlns:p14="http://schemas.microsoft.com/office/powerpoint/2010/main" val="2644516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62239"/>
            <a:ext cx="7924800" cy="6444343"/>
          </a:xfrm>
          <a:prstGeom prst="rect">
            <a:avLst/>
          </a:prstGeom>
        </p:spPr>
      </p:pic>
      <p:sp>
        <p:nvSpPr>
          <p:cNvPr id="4" name="Text Placeholder 4"/>
          <p:cNvSpPr>
            <a:spLocks noGrp="1"/>
          </p:cNvSpPr>
          <p:nvPr>
            <p:ph type="body" sz="quarter" idx="10"/>
          </p:nvPr>
        </p:nvSpPr>
        <p:spPr>
          <a:xfrm>
            <a:off x="5029200" y="6400800"/>
            <a:ext cx="3657600" cy="321470"/>
          </a:xfrm>
        </p:spPr>
        <p:txBody>
          <a:bodyPr/>
          <a:lstStyle/>
          <a:p>
            <a:r>
              <a:rPr lang="en-US" dirty="0" smtClean="0"/>
              <a:t>Local High school April 4, 2017</a:t>
            </a:r>
            <a:endParaRPr lang="en-US" dirty="0"/>
          </a:p>
        </p:txBody>
      </p:sp>
    </p:spTree>
    <p:extLst>
      <p:ext uri="{BB962C8B-B14F-4D97-AF65-F5344CB8AC3E}">
        <p14:creationId xmlns:p14="http://schemas.microsoft.com/office/powerpoint/2010/main" val="12822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p:cNvSpPr txBox="1">
            <a:spLocks/>
          </p:cNvSpPr>
          <p:nvPr/>
        </p:nvSpPr>
        <p:spPr>
          <a:xfrm>
            <a:off x="5181600" y="6400800"/>
            <a:ext cx="3657600" cy="321470"/>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Local High school April 4, 2017</a:t>
            </a:r>
            <a:endParaRPr lang="en-US" dirty="0"/>
          </a:p>
        </p:txBody>
      </p:sp>
      <p:pic>
        <p:nvPicPr>
          <p:cNvPr id="2" name="Picture 1"/>
          <p:cNvPicPr>
            <a:picLocks noChangeAspect="1"/>
          </p:cNvPicPr>
          <p:nvPr/>
        </p:nvPicPr>
        <p:blipFill>
          <a:blip r:embed="rId2"/>
          <a:stretch>
            <a:fillRect/>
          </a:stretch>
        </p:blipFill>
        <p:spPr>
          <a:xfrm>
            <a:off x="457199" y="0"/>
            <a:ext cx="8412451" cy="6324600"/>
          </a:xfrm>
          <a:prstGeom prst="rect">
            <a:avLst/>
          </a:prstGeom>
        </p:spPr>
      </p:pic>
    </p:spTree>
    <p:extLst>
      <p:ext uri="{BB962C8B-B14F-4D97-AF65-F5344CB8AC3E}">
        <p14:creationId xmlns:p14="http://schemas.microsoft.com/office/powerpoint/2010/main" val="1550618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438400"/>
            <a:ext cx="8915400" cy="3657600"/>
          </a:xfrm>
        </p:spPr>
        <p:txBody>
          <a:bodyPr>
            <a:normAutofit fontScale="90000"/>
          </a:bodyPr>
          <a:lstStyle/>
          <a:p>
            <a:pPr algn="l"/>
            <a:r>
              <a:rPr lang="en-US" dirty="0"/>
              <a:t>What’s the best way to help prevent use</a:t>
            </a:r>
            <a:r>
              <a:rPr lang="en-US" dirty="0" smtClean="0"/>
              <a:t>?</a:t>
            </a:r>
            <a:br>
              <a:rPr lang="en-US" dirty="0" smtClean="0"/>
            </a:br>
            <a:r>
              <a:rPr lang="en-US" dirty="0" smtClean="0"/>
              <a:t/>
            </a:r>
            <a:br>
              <a:rPr lang="en-US" dirty="0" smtClean="0"/>
            </a:br>
            <a:r>
              <a:rPr lang="en-US" dirty="0"/>
              <a:t>Why are the young people </a:t>
            </a:r>
            <a:r>
              <a:rPr lang="en-US" dirty="0" smtClean="0"/>
              <a:t>here </a:t>
            </a:r>
            <a:r>
              <a:rPr lang="en-US" dirty="0"/>
              <a:t>today so important in preventing vaping?</a:t>
            </a:r>
            <a:br>
              <a:rPr lang="en-US" dirty="0"/>
            </a:b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40226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534400" cy="5334000"/>
          </a:xfrm>
          <a:solidFill>
            <a:schemeClr val="bg1"/>
          </a:solidFill>
        </p:spPr>
        <p:txBody>
          <a:bodyPr>
            <a:normAutofit fontScale="90000"/>
          </a:bodyPr>
          <a:lstStyle/>
          <a:p>
            <a:r>
              <a:rPr lang="en-US" dirty="0" smtClean="0">
                <a:solidFill>
                  <a:srgbClr val="FF0000"/>
                </a:solidFill>
              </a:rPr>
              <a:t>If you really want to help those most at risk to start vaping….</a:t>
            </a:r>
            <a:r>
              <a:rPr lang="en-US" dirty="0" smtClean="0"/>
              <a:t/>
            </a:r>
            <a:br>
              <a:rPr lang="en-US" dirty="0" smtClean="0"/>
            </a:br>
            <a:r>
              <a:rPr lang="en-US" dirty="0" smtClean="0"/>
              <a:t>Think like a scientist.</a:t>
            </a:r>
            <a:br>
              <a:rPr lang="en-US" dirty="0" smtClean="0"/>
            </a:br>
            <a:r>
              <a:rPr lang="en-US" dirty="0" smtClean="0"/>
              <a:t>Don’t </a:t>
            </a:r>
            <a:r>
              <a:rPr lang="en-US" dirty="0" smtClean="0"/>
              <a:t>push</a:t>
            </a:r>
            <a:r>
              <a:rPr lang="en-US" dirty="0" smtClean="0"/>
              <a:t>. Listen.</a:t>
            </a:r>
            <a:r>
              <a:rPr lang="en-US" dirty="0" smtClean="0"/>
              <a:t/>
            </a:r>
            <a:br>
              <a:rPr lang="en-US" dirty="0" smtClean="0"/>
            </a:br>
            <a:r>
              <a:rPr lang="en-US" dirty="0" smtClean="0"/>
              <a:t>Try to understand </a:t>
            </a:r>
            <a:r>
              <a:rPr lang="en-US" dirty="0" smtClean="0"/>
              <a:t>users.</a:t>
            </a:r>
            <a:r>
              <a:rPr lang="en-US" dirty="0" smtClean="0"/>
              <a:t/>
            </a:r>
            <a:br>
              <a:rPr lang="en-US" dirty="0" smtClean="0"/>
            </a:br>
            <a:r>
              <a:rPr lang="en-US" dirty="0" smtClean="0">
                <a:solidFill>
                  <a:srgbClr val="FF0000"/>
                </a:solidFill>
              </a:rPr>
              <a:t>Then, share your own decision to not use and why you made that decision.</a:t>
            </a:r>
            <a:endParaRPr lang="en-US" dirty="0">
              <a:solidFill>
                <a:srgbClr val="FF0000"/>
              </a:solidFill>
            </a:endParaRP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83350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001000" cy="4038600"/>
          </a:xfrm>
        </p:spPr>
        <p:txBody>
          <a:bodyPr>
            <a:normAutofit/>
          </a:bodyPr>
          <a:lstStyle/>
          <a:p>
            <a:r>
              <a:rPr lang="en-US" dirty="0" smtClean="0"/>
              <a:t>YOU CAN MAKE A DIFFERENCE</a:t>
            </a:r>
            <a:br>
              <a:rPr lang="en-US" dirty="0" smtClean="0"/>
            </a:br>
            <a:r>
              <a:rPr lang="en-US" dirty="0"/>
              <a:t>&amp;</a:t>
            </a:r>
            <a:r>
              <a:rPr lang="en-US" dirty="0" smtClean="0"/>
              <a:t/>
            </a:r>
            <a:br>
              <a:rPr lang="en-US" dirty="0" smtClean="0"/>
            </a:br>
            <a:r>
              <a:rPr lang="en-US" dirty="0"/>
              <a:t/>
            </a:r>
            <a:br>
              <a:rPr lang="en-US" dirty="0"/>
            </a:br>
            <a:r>
              <a:rPr lang="en-US" dirty="0" smtClean="0"/>
              <a:t>Thank you</a:t>
            </a:r>
            <a:br>
              <a:rPr lang="en-US" dirty="0" smtClean="0"/>
            </a:br>
            <a:endParaRPr lang="en-US" dirty="0"/>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17656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8229600" cy="1143000"/>
          </a:xfrm>
        </p:spPr>
        <p:txBody>
          <a:bodyPr/>
          <a:lstStyle/>
          <a:p>
            <a:r>
              <a:rPr lang="en-US" dirty="0" smtClean="0"/>
              <a:t>New vocabulary</a:t>
            </a:r>
            <a:endParaRPr lang="en-US" dirty="0"/>
          </a:p>
        </p:txBody>
      </p:sp>
      <p:sp>
        <p:nvSpPr>
          <p:cNvPr id="3" name="Content Placeholder 2"/>
          <p:cNvSpPr>
            <a:spLocks noGrp="1"/>
          </p:cNvSpPr>
          <p:nvPr>
            <p:ph idx="1"/>
          </p:nvPr>
        </p:nvSpPr>
        <p:spPr>
          <a:xfrm>
            <a:off x="304800" y="1981200"/>
            <a:ext cx="8839200" cy="3535363"/>
          </a:xfrm>
        </p:spPr>
        <p:txBody>
          <a:bodyPr/>
          <a:lstStyle/>
          <a:p>
            <a:r>
              <a:rPr lang="en-US" sz="3600" dirty="0" smtClean="0"/>
              <a:t>E-cigs (also E-hookah)- the device</a:t>
            </a:r>
          </a:p>
          <a:p>
            <a:r>
              <a:rPr lang="en-US" sz="3600" dirty="0" smtClean="0"/>
              <a:t>Scientists call them</a:t>
            </a:r>
          </a:p>
          <a:p>
            <a:pPr marL="0" indent="0">
              <a:buNone/>
            </a:pPr>
            <a:r>
              <a:rPr lang="en-US" sz="3600" dirty="0" smtClean="0"/>
              <a:t>ENDS – Electronic Nicotine Delivery Systems</a:t>
            </a:r>
          </a:p>
          <a:p>
            <a:endParaRPr lang="en-US" sz="3600" dirty="0"/>
          </a:p>
          <a:p>
            <a:r>
              <a:rPr lang="en-US" sz="3600" dirty="0" smtClean="0"/>
              <a:t>Vape – it’s a noun, it’s a verb</a:t>
            </a:r>
          </a:p>
          <a:p>
            <a:r>
              <a:rPr lang="en-US" sz="3600" dirty="0" smtClean="0"/>
              <a:t>Vapers don’t smoke, they Vape!</a:t>
            </a:r>
            <a:endParaRPr lang="en-US" sz="36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609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48800" cy="685800"/>
          </a:xfrm>
          <a:solidFill>
            <a:schemeClr val="bg1"/>
          </a:solidFill>
        </p:spPr>
        <p:txBody>
          <a:bodyPr>
            <a:normAutofit fontScale="90000"/>
          </a:bodyPr>
          <a:lstStyle/>
          <a:p>
            <a:r>
              <a:rPr lang="en-US" sz="4400" b="1" dirty="0"/>
              <a:t>What are Electronic Cigarettes?</a:t>
            </a:r>
          </a:p>
        </p:txBody>
      </p:sp>
      <p:sp>
        <p:nvSpPr>
          <p:cNvPr id="3" name="Content Placeholder 2"/>
          <p:cNvSpPr>
            <a:spLocks noGrp="1"/>
          </p:cNvSpPr>
          <p:nvPr>
            <p:ph idx="1"/>
          </p:nvPr>
        </p:nvSpPr>
        <p:spPr>
          <a:xfrm>
            <a:off x="0" y="990600"/>
            <a:ext cx="5867400" cy="5715000"/>
          </a:xfrm>
          <a:solidFill>
            <a:schemeClr val="bg1"/>
          </a:solidFill>
        </p:spPr>
        <p:txBody>
          <a:bodyPr>
            <a:normAutofit lnSpcReduction="10000"/>
          </a:bodyPr>
          <a:lstStyle/>
          <a:p>
            <a:pPr marL="0" indent="0">
              <a:buNone/>
            </a:pPr>
            <a:r>
              <a:rPr lang="en-US" sz="3600" dirty="0" smtClean="0">
                <a:solidFill>
                  <a:srgbClr val="FF0000"/>
                </a:solidFill>
                <a:latin typeface="Arial" panose="020B0604020202020204" pitchFamily="34" charset="0"/>
                <a:cs typeface="Arial" panose="020B0604020202020204" pitchFamily="34" charset="0"/>
              </a:rPr>
              <a:t>  3 important components</a:t>
            </a:r>
            <a:r>
              <a:rPr lang="en-US" sz="3600" dirty="0" smtClean="0">
                <a:latin typeface="Arial" panose="020B0604020202020204" pitchFamily="34" charset="0"/>
                <a:cs typeface="Arial" panose="020B0604020202020204" pitchFamily="34" charset="0"/>
              </a:rPr>
              <a:t> </a:t>
            </a:r>
          </a:p>
          <a:p>
            <a:pPr marL="0" indent="0">
              <a:buNone/>
            </a:pPr>
            <a:endParaRPr lang="en-US" sz="3600" dirty="0" smtClean="0">
              <a:latin typeface="Arial" panose="020B0604020202020204" pitchFamily="34" charset="0"/>
              <a:cs typeface="Arial" panose="020B0604020202020204" pitchFamily="34" charset="0"/>
            </a:endParaRPr>
          </a:p>
          <a:p>
            <a:pPr marL="971550" lvl="1" indent="-514350">
              <a:buAutoNum type="arabicPeriod"/>
            </a:pPr>
            <a:r>
              <a:rPr lang="en-US" sz="2800" dirty="0" smtClean="0">
                <a:latin typeface="Arial" panose="020B0604020202020204" pitchFamily="34" charset="0"/>
                <a:cs typeface="Arial" panose="020B0604020202020204" pitchFamily="34" charset="0"/>
              </a:rPr>
              <a:t>Has a </a:t>
            </a:r>
            <a:r>
              <a:rPr lang="en-US" sz="2800" dirty="0" smtClean="0">
                <a:solidFill>
                  <a:srgbClr val="FF0000"/>
                </a:solidFill>
                <a:latin typeface="Arial" panose="020B0604020202020204" pitchFamily="34" charset="0"/>
                <a:cs typeface="Arial" panose="020B0604020202020204" pitchFamily="34" charset="0"/>
              </a:rPr>
              <a:t>power source</a:t>
            </a:r>
            <a:endParaRPr lang="en-US" dirty="0">
              <a:latin typeface="Arial" panose="020B0604020202020204" pitchFamily="34" charset="0"/>
              <a:cs typeface="Arial" panose="020B0604020202020204" pitchFamily="34" charset="0"/>
            </a:endParaRPr>
          </a:p>
          <a:p>
            <a:pPr marL="457200" lvl="1" indent="0">
              <a:buNone/>
            </a:pPr>
            <a:r>
              <a:rPr lang="en-US" sz="2800" dirty="0" smtClean="0">
                <a:latin typeface="Arial" panose="020B0604020202020204" pitchFamily="34" charset="0"/>
                <a:cs typeface="Arial" panose="020B0604020202020204" pitchFamily="34" charset="0"/>
              </a:rPr>
              <a:t>		-usually a battery. </a:t>
            </a:r>
          </a:p>
          <a:p>
            <a:pPr lvl="1"/>
            <a:endParaRPr lang="en-US" sz="2800" dirty="0" smtClean="0">
              <a:latin typeface="Arial" panose="020B0604020202020204" pitchFamily="34" charset="0"/>
              <a:cs typeface="Arial" panose="020B0604020202020204" pitchFamily="34" charset="0"/>
            </a:endParaRPr>
          </a:p>
          <a:p>
            <a:pPr marL="457200" lvl="1" indent="0">
              <a:buNone/>
            </a:pPr>
            <a:r>
              <a:rPr lang="en-US" sz="2800" dirty="0" smtClean="0">
                <a:latin typeface="Arial" panose="020B0604020202020204" pitchFamily="34" charset="0"/>
                <a:cs typeface="Arial" panose="020B0604020202020204" pitchFamily="34" charset="0"/>
              </a:rPr>
              <a:t>2. Contains an electrical </a:t>
            </a:r>
            <a:r>
              <a:rPr lang="en-US" sz="2800" dirty="0" smtClean="0">
                <a:solidFill>
                  <a:srgbClr val="FF0000"/>
                </a:solidFill>
                <a:latin typeface="Arial" panose="020B0604020202020204" pitchFamily="34" charset="0"/>
                <a:cs typeface="Arial" panose="020B0604020202020204" pitchFamily="34" charset="0"/>
              </a:rPr>
              <a:t>heating element </a:t>
            </a:r>
            <a:r>
              <a:rPr lang="en-US" sz="2800" dirty="0" smtClean="0">
                <a:latin typeface="Arial" panose="020B0604020202020204" pitchFamily="34" charset="0"/>
                <a:cs typeface="Arial" panose="020B0604020202020204" pitchFamily="34" charset="0"/>
              </a:rPr>
              <a:t>or “atomizer.”</a:t>
            </a:r>
          </a:p>
          <a:p>
            <a:pPr lvl="1"/>
            <a:endParaRPr lang="en-US" sz="2800" dirty="0" smtClean="0">
              <a:latin typeface="Arial" panose="020B0604020202020204" pitchFamily="34" charset="0"/>
              <a:cs typeface="Arial" panose="020B0604020202020204" pitchFamily="34" charset="0"/>
            </a:endParaRPr>
          </a:p>
          <a:p>
            <a:pPr marL="457200" lvl="1" indent="0">
              <a:buNone/>
            </a:pPr>
            <a:r>
              <a:rPr lang="en-US" sz="2800" dirty="0" smtClean="0">
                <a:latin typeface="Arial" panose="020B0604020202020204" pitchFamily="34" charset="0"/>
                <a:cs typeface="Arial" panose="020B0604020202020204" pitchFamily="34" charset="0"/>
              </a:rPr>
              <a:t>3. Contains a </a:t>
            </a:r>
            <a:r>
              <a:rPr lang="en-US" sz="2800" dirty="0" smtClean="0">
                <a:solidFill>
                  <a:srgbClr val="FF0000"/>
                </a:solidFill>
                <a:latin typeface="Arial" panose="020B0604020202020204" pitchFamily="34" charset="0"/>
                <a:cs typeface="Arial" panose="020B0604020202020204" pitchFamily="34" charset="0"/>
              </a:rPr>
              <a:t>liquid </a:t>
            </a:r>
            <a:r>
              <a:rPr lang="en-US" sz="2800" dirty="0" smtClean="0">
                <a:latin typeface="Arial" panose="020B0604020202020204" pitchFamily="34" charset="0"/>
                <a:cs typeface="Arial" panose="020B0604020202020204" pitchFamily="34" charset="0"/>
              </a:rPr>
              <a:t>stored is a reservoir that is aerosolized </a:t>
            </a:r>
            <a:r>
              <a:rPr lang="en-US" sz="2800" dirty="0">
                <a:latin typeface="Arial" panose="020B0604020202020204" pitchFamily="34" charset="0"/>
                <a:cs typeface="Arial" panose="020B0604020202020204" pitchFamily="34" charset="0"/>
              </a:rPr>
              <a:t>or “</a:t>
            </a:r>
            <a:r>
              <a:rPr lang="en-US" sz="2800" dirty="0" smtClean="0">
                <a:latin typeface="Arial" panose="020B0604020202020204" pitchFamily="34" charset="0"/>
                <a:cs typeface="Arial" panose="020B0604020202020204" pitchFamily="34" charset="0"/>
              </a:rPr>
              <a:t>vaporized” by the heating element. </a:t>
            </a:r>
          </a:p>
          <a:p>
            <a:pPr marL="400050" lvl="1" indent="0">
              <a:buNone/>
            </a:pPr>
            <a:endParaRPr lang="en-US" sz="2400" dirty="0" smtClean="0">
              <a:solidFill>
                <a:schemeClr val="accent6"/>
              </a:solidFill>
            </a:endParaRPr>
          </a:p>
          <a:p>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l="6384" t="42892" r="14268" b="35917"/>
          <a:stretch/>
        </p:blipFill>
        <p:spPr bwMode="auto">
          <a:xfrm rot="5400000">
            <a:off x="4876141" y="3672709"/>
            <a:ext cx="5608581" cy="762001"/>
          </a:xfrm>
          <a:prstGeom prst="rect">
            <a:avLst/>
          </a:prstGeom>
          <a:noFill/>
          <a:ln>
            <a:solidFill>
              <a:schemeClr val="tx1"/>
            </a:solidFill>
          </a:ln>
          <a:extLst>
            <a:ext uri="{53640926-AAD7-44D8-BBD7-CCE9431645EC}">
              <a14:shadowObscured xmlns:a14="http://schemas.microsoft.com/office/drawing/2010/main"/>
            </a:ext>
          </a:extLst>
        </p:spPr>
      </p:pic>
      <p:sp>
        <p:nvSpPr>
          <p:cNvPr id="4" name="Right Arrow 3"/>
          <p:cNvSpPr/>
          <p:nvPr/>
        </p:nvSpPr>
        <p:spPr bwMode="auto">
          <a:xfrm rot="10800000">
            <a:off x="8229600" y="5016061"/>
            <a:ext cx="762000" cy="457200"/>
          </a:xfrm>
          <a:prstGeom prst="rightArrow">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Pct val="150000"/>
              <a:buFont typeface="Arial" charset="0"/>
              <a:buNone/>
              <a:tabLst/>
            </a:pPr>
            <a:endParaRPr kumimoji="0" lang="en-US" sz="1400" b="0" i="0" u="none" strike="noStrike" cap="none" normalizeH="0" baseline="0" smtClean="0">
              <a:ln>
                <a:noFill/>
              </a:ln>
              <a:solidFill>
                <a:schemeClr val="accent2"/>
              </a:solidFill>
              <a:effectLst/>
              <a:latin typeface="Arial" charset="0"/>
            </a:endParaRPr>
          </a:p>
        </p:txBody>
      </p:sp>
      <p:sp>
        <p:nvSpPr>
          <p:cNvPr id="6" name="Right Arrow 5"/>
          <p:cNvSpPr/>
          <p:nvPr/>
        </p:nvSpPr>
        <p:spPr bwMode="auto">
          <a:xfrm rot="10800000">
            <a:off x="8229600" y="3520308"/>
            <a:ext cx="762000" cy="457200"/>
          </a:xfrm>
          <a:prstGeom prst="rightArrow">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Pct val="150000"/>
              <a:buFont typeface="Arial" charset="0"/>
              <a:buNone/>
              <a:tabLst/>
            </a:pPr>
            <a:endParaRPr kumimoji="0" lang="en-US" sz="1400" b="0" i="0" u="none" strike="noStrike" cap="none" normalizeH="0" baseline="0" smtClean="0">
              <a:ln>
                <a:noFill/>
              </a:ln>
              <a:solidFill>
                <a:schemeClr val="accent2"/>
              </a:solidFill>
              <a:effectLst/>
              <a:latin typeface="Arial" charset="0"/>
            </a:endParaRPr>
          </a:p>
        </p:txBody>
      </p:sp>
      <p:sp>
        <p:nvSpPr>
          <p:cNvPr id="8" name="Right Arrow 7"/>
          <p:cNvSpPr/>
          <p:nvPr/>
        </p:nvSpPr>
        <p:spPr bwMode="auto">
          <a:xfrm rot="10800000">
            <a:off x="8229600" y="2209800"/>
            <a:ext cx="762000" cy="457200"/>
          </a:xfrm>
          <a:prstGeom prst="rightArrow">
            <a:avLst/>
          </a:prstGeom>
          <a:solidFill>
            <a:schemeClr val="accent1"/>
          </a:solidFill>
          <a:ln w="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Pct val="150000"/>
              <a:buFont typeface="Arial" charset="0"/>
              <a:buNone/>
              <a:tabLst/>
            </a:pPr>
            <a:endParaRPr kumimoji="0" lang="en-US" sz="1400" b="0" i="0" u="none" strike="noStrike" cap="none" normalizeH="0" baseline="0" smtClean="0">
              <a:ln>
                <a:noFill/>
              </a:ln>
              <a:solidFill>
                <a:schemeClr val="accent2"/>
              </a:solidFill>
              <a:effectLst/>
              <a:latin typeface="Arial"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40978"/>
            <a:ext cx="940377" cy="153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54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14400"/>
            <a:ext cx="2667000" cy="2133600"/>
          </a:xfrm>
          <a:solidFill>
            <a:schemeClr val="bg1"/>
          </a:solidFill>
        </p:spPr>
        <p:txBody>
          <a:bodyPr>
            <a:normAutofit/>
          </a:bodyPr>
          <a:lstStyle/>
          <a:p>
            <a:r>
              <a:rPr lang="en-US" dirty="0" smtClean="0"/>
              <a:t>E-Liquids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7697"/>
            <a:ext cx="6240498" cy="677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560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7" y="76200"/>
            <a:ext cx="8229600" cy="1143000"/>
          </a:xfrm>
          <a:solidFill>
            <a:schemeClr val="bg1"/>
          </a:solidFill>
        </p:spPr>
        <p:txBody>
          <a:bodyPr/>
          <a:lstStyle/>
          <a:p>
            <a:r>
              <a:rPr lang="en-US" dirty="0" smtClean="0"/>
              <a:t>3 categories or types of e-cigs</a:t>
            </a:r>
            <a:endParaRPr lang="en-US" dirty="0"/>
          </a:p>
        </p:txBody>
      </p:sp>
      <p:pic>
        <p:nvPicPr>
          <p:cNvPr id="3" name="Picture 2"/>
          <p:cNvPicPr>
            <a:picLocks noChangeAspect="1"/>
          </p:cNvPicPr>
          <p:nvPr/>
        </p:nvPicPr>
        <p:blipFill>
          <a:blip r:embed="rId2"/>
          <a:stretch>
            <a:fillRect/>
          </a:stretch>
        </p:blipFill>
        <p:spPr>
          <a:xfrm>
            <a:off x="-27290" y="1066800"/>
            <a:ext cx="9187815" cy="3467100"/>
          </a:xfrm>
          <a:prstGeom prst="rect">
            <a:avLst/>
          </a:prstGeom>
        </p:spPr>
      </p:pic>
      <p:sp>
        <p:nvSpPr>
          <p:cNvPr id="4" name="TextBox 3"/>
          <p:cNvSpPr txBox="1"/>
          <p:nvPr/>
        </p:nvSpPr>
        <p:spPr>
          <a:xfrm>
            <a:off x="228600" y="4953000"/>
            <a:ext cx="2590800" cy="1384995"/>
          </a:xfrm>
          <a:prstGeom prst="rect">
            <a:avLst/>
          </a:prstGeom>
          <a:noFill/>
        </p:spPr>
        <p:txBody>
          <a:bodyPr wrap="square" rtlCol="0">
            <a:spAutoFit/>
          </a:bodyPr>
          <a:lstStyle/>
          <a:p>
            <a:r>
              <a:rPr lang="en-US" sz="2800" dirty="0" smtClean="0"/>
              <a:t>Closed system</a:t>
            </a:r>
          </a:p>
          <a:p>
            <a:r>
              <a:rPr lang="en-US" sz="2800" dirty="0" smtClean="0"/>
              <a:t>Disposables</a:t>
            </a:r>
          </a:p>
          <a:p>
            <a:r>
              <a:rPr lang="en-US" sz="2800" dirty="0" smtClean="0"/>
              <a:t>“</a:t>
            </a:r>
            <a:r>
              <a:rPr lang="en-US" sz="2800" dirty="0" err="1" smtClean="0"/>
              <a:t>cigalikes</a:t>
            </a:r>
            <a:r>
              <a:rPr lang="en-US" sz="2800" dirty="0" smtClean="0"/>
              <a:t>”</a:t>
            </a:r>
            <a:endParaRPr lang="en-US" sz="2800" dirty="0"/>
          </a:p>
        </p:txBody>
      </p:sp>
      <p:sp>
        <p:nvSpPr>
          <p:cNvPr id="5" name="TextBox 4"/>
          <p:cNvSpPr txBox="1"/>
          <p:nvPr/>
        </p:nvSpPr>
        <p:spPr>
          <a:xfrm>
            <a:off x="3276600" y="4953000"/>
            <a:ext cx="2590800" cy="954107"/>
          </a:xfrm>
          <a:prstGeom prst="rect">
            <a:avLst/>
          </a:prstGeom>
          <a:noFill/>
        </p:spPr>
        <p:txBody>
          <a:bodyPr wrap="square" rtlCol="0">
            <a:spAutoFit/>
          </a:bodyPr>
          <a:lstStyle/>
          <a:p>
            <a:r>
              <a:rPr lang="en-US" sz="2800" dirty="0" smtClean="0"/>
              <a:t>Tank System</a:t>
            </a:r>
          </a:p>
          <a:p>
            <a:r>
              <a:rPr lang="en-US" sz="2800" dirty="0" smtClean="0"/>
              <a:t>Refillable</a:t>
            </a:r>
            <a:endParaRPr lang="en-US" sz="2800" dirty="0"/>
          </a:p>
        </p:txBody>
      </p:sp>
      <p:sp>
        <p:nvSpPr>
          <p:cNvPr id="6" name="TextBox 5"/>
          <p:cNvSpPr txBox="1"/>
          <p:nvPr/>
        </p:nvSpPr>
        <p:spPr>
          <a:xfrm>
            <a:off x="6172200" y="5029200"/>
            <a:ext cx="2943225" cy="1846659"/>
          </a:xfrm>
          <a:prstGeom prst="rect">
            <a:avLst/>
          </a:prstGeom>
          <a:noFill/>
        </p:spPr>
        <p:txBody>
          <a:bodyPr wrap="square" rtlCol="0">
            <a:spAutoFit/>
          </a:bodyPr>
          <a:lstStyle/>
          <a:p>
            <a:r>
              <a:rPr lang="en-US" sz="2800" dirty="0" smtClean="0"/>
              <a:t>Variable Voltage</a:t>
            </a:r>
          </a:p>
          <a:p>
            <a:r>
              <a:rPr lang="en-US" sz="2800" dirty="0" smtClean="0"/>
              <a:t>“Mods” </a:t>
            </a:r>
          </a:p>
          <a:p>
            <a:r>
              <a:rPr lang="en-US" sz="2000" dirty="0" smtClean="0"/>
              <a:t>(short for </a:t>
            </a:r>
          </a:p>
          <a:p>
            <a:r>
              <a:rPr lang="en-US" sz="2000" dirty="0" smtClean="0"/>
              <a:t>Mechanical modifications)</a:t>
            </a:r>
          </a:p>
          <a:p>
            <a:endParaRPr lang="en-US" dirty="0"/>
          </a:p>
        </p:txBody>
      </p:sp>
    </p:spTree>
    <p:extLst>
      <p:ext uri="{BB962C8B-B14F-4D97-AF65-F5344CB8AC3E}">
        <p14:creationId xmlns:p14="http://schemas.microsoft.com/office/powerpoint/2010/main" val="125059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9757"/>
            <a:ext cx="3657600" cy="1282279"/>
          </a:xfrm>
          <a:solidFill>
            <a:schemeClr val="bg1"/>
          </a:solidFill>
        </p:spPr>
        <p:txBody>
          <a:bodyPr/>
          <a:lstStyle/>
          <a:p>
            <a:r>
              <a:rPr lang="en-US" dirty="0" smtClean="0"/>
              <a:t>Quiz</a:t>
            </a:r>
            <a:endParaRPr lang="en-US" dirty="0"/>
          </a:p>
        </p:txBody>
      </p:sp>
      <p:sp>
        <p:nvSpPr>
          <p:cNvPr id="4" name="Content Placeholder 3"/>
          <p:cNvSpPr>
            <a:spLocks noGrp="1"/>
          </p:cNvSpPr>
          <p:nvPr>
            <p:ph idx="1"/>
          </p:nvPr>
        </p:nvSpPr>
        <p:spPr>
          <a:xfrm>
            <a:off x="152400" y="2332037"/>
            <a:ext cx="9448800" cy="4525963"/>
          </a:xfrm>
        </p:spPr>
        <p:txBody>
          <a:bodyPr/>
          <a:lstStyle/>
          <a:p>
            <a:r>
              <a:rPr lang="en-US" dirty="0" smtClean="0"/>
              <a:t>What YEAR were e-cigs first introduced in the U.S.?</a:t>
            </a:r>
          </a:p>
          <a:p>
            <a:r>
              <a:rPr lang="en-US" dirty="0" smtClean="0">
                <a:solidFill>
                  <a:srgbClr val="FF0000"/>
                </a:solidFill>
              </a:rPr>
              <a:t>2007</a:t>
            </a:r>
            <a:endParaRPr lang="en-US" dirty="0">
              <a:solidFill>
                <a:srgbClr val="FF0000"/>
              </a:solidFill>
            </a:endParaRPr>
          </a:p>
          <a:p>
            <a:r>
              <a:rPr lang="en-US" dirty="0" smtClean="0"/>
              <a:t>As of 2014, How many </a:t>
            </a:r>
            <a:r>
              <a:rPr lang="en-US" dirty="0"/>
              <a:t>b</a:t>
            </a:r>
            <a:r>
              <a:rPr lang="en-US" dirty="0" smtClean="0"/>
              <a:t>rands of e-cigs existed?</a:t>
            </a:r>
          </a:p>
          <a:p>
            <a:r>
              <a:rPr lang="en-US" dirty="0" smtClean="0">
                <a:solidFill>
                  <a:srgbClr val="FF0000"/>
                </a:solidFill>
              </a:rPr>
              <a:t>466 brands</a:t>
            </a:r>
            <a:endParaRPr lang="en-US" dirty="0">
              <a:solidFill>
                <a:srgbClr val="FF0000"/>
              </a:solidFill>
            </a:endParaRPr>
          </a:p>
          <a:p>
            <a:r>
              <a:rPr lang="en-US" dirty="0" smtClean="0"/>
              <a:t>As of 2014, how many flavors of e-cigs were there?</a:t>
            </a:r>
          </a:p>
          <a:p>
            <a:r>
              <a:rPr lang="en-US" dirty="0" smtClean="0">
                <a:solidFill>
                  <a:srgbClr val="FF0000"/>
                </a:solidFill>
              </a:rPr>
              <a:t>7,764 flavors</a:t>
            </a:r>
          </a:p>
        </p:txBody>
      </p:sp>
      <p:sp>
        <p:nvSpPr>
          <p:cNvPr id="3" name="Footer Placeholder 2"/>
          <p:cNvSpPr>
            <a:spLocks noGrp="1"/>
          </p:cNvSpPr>
          <p:nvPr>
            <p:ph type="ftr" sz="quarter" idx="11"/>
          </p:nvPr>
        </p:nvSpPr>
        <p:spPr>
          <a:xfrm>
            <a:off x="3124200" y="6356351"/>
            <a:ext cx="6019800" cy="273050"/>
          </a:xfrm>
        </p:spPr>
        <p:txBody>
          <a:bodyPr/>
          <a:lstStyle/>
          <a:p>
            <a:r>
              <a:rPr lang="en-US" dirty="0"/>
              <a:t>http://tobaccocontrol.bmj.com/content/23/suppl_3/iii3</a:t>
            </a:r>
          </a:p>
        </p:txBody>
      </p:sp>
    </p:spTree>
    <p:extLst>
      <p:ext uri="{BB962C8B-B14F-4D97-AF65-F5344CB8AC3E}">
        <p14:creationId xmlns:p14="http://schemas.microsoft.com/office/powerpoint/2010/main" val="7217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500" y="2286000"/>
            <a:ext cx="8229600" cy="1143000"/>
          </a:xfrm>
        </p:spPr>
        <p:txBody>
          <a:bodyPr>
            <a:normAutofit fontScale="90000"/>
          </a:bodyPr>
          <a:lstStyle/>
          <a:p>
            <a:r>
              <a:rPr lang="en-US" dirty="0" smtClean="0"/>
              <a:t>Comparing</a:t>
            </a:r>
            <a:br>
              <a:rPr lang="en-US" dirty="0" smtClean="0"/>
            </a:br>
            <a:r>
              <a:rPr lang="en-US" dirty="0" smtClean="0"/>
              <a:t>cigarettes and e-cigs</a:t>
            </a:r>
            <a:endParaRPr lang="en-US" dirty="0"/>
          </a:p>
        </p:txBody>
      </p:sp>
      <p:sp>
        <p:nvSpPr>
          <p:cNvPr id="6" name="Text Placeholder 5"/>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2"/>
          <a:stretch>
            <a:fillRect/>
          </a:stretch>
        </p:blipFill>
        <p:spPr>
          <a:xfrm>
            <a:off x="1600200" y="3539713"/>
            <a:ext cx="5836721" cy="2876550"/>
          </a:xfrm>
          <a:prstGeom prst="rect">
            <a:avLst/>
          </a:prstGeom>
        </p:spPr>
      </p:pic>
      <p:sp>
        <p:nvSpPr>
          <p:cNvPr id="8" name="TextBox 7"/>
          <p:cNvSpPr txBox="1"/>
          <p:nvPr/>
        </p:nvSpPr>
        <p:spPr>
          <a:xfrm>
            <a:off x="457200" y="457200"/>
            <a:ext cx="8458200" cy="1323439"/>
          </a:xfrm>
          <a:prstGeom prst="rect">
            <a:avLst/>
          </a:prstGeom>
          <a:solidFill>
            <a:schemeClr val="bg1"/>
          </a:solidFill>
        </p:spPr>
        <p:txBody>
          <a:bodyPr wrap="square" rtlCol="0">
            <a:spAutoFit/>
          </a:bodyPr>
          <a:lstStyle/>
          <a:p>
            <a:pPr algn="ctr"/>
            <a:r>
              <a:rPr lang="en-US" sz="4000" dirty="0" smtClean="0">
                <a:solidFill>
                  <a:srgbClr val="FF0000"/>
                </a:solidFill>
              </a:rPr>
              <a:t>Think like a scientist, don’t make statements not supported by research</a:t>
            </a:r>
            <a:endParaRPr lang="en-US" sz="4000" dirty="0">
              <a:solidFill>
                <a:srgbClr val="FF0000"/>
              </a:solidFill>
            </a:endParaRPr>
          </a:p>
        </p:txBody>
      </p:sp>
    </p:spTree>
    <p:extLst>
      <p:ext uri="{BB962C8B-B14F-4D97-AF65-F5344CB8AC3E}">
        <p14:creationId xmlns:p14="http://schemas.microsoft.com/office/powerpoint/2010/main" val="24739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07197"/>
            <a:ext cx="4543532" cy="2626638"/>
          </a:xfrm>
        </p:spPr>
        <p:txBody>
          <a:bodyPr>
            <a:normAutofit fontScale="90000"/>
          </a:bodyPr>
          <a:lstStyle/>
          <a:p>
            <a:r>
              <a:rPr lang="en-US" b="1" dirty="0" smtClean="0">
                <a:solidFill>
                  <a:srgbClr val="FF0000"/>
                </a:solidFill>
              </a:rPr>
              <a:t>Many Unknowns</a:t>
            </a:r>
            <a:r>
              <a:rPr lang="en-US" dirty="0" smtClean="0"/>
              <a:t/>
            </a:r>
            <a:br>
              <a:rPr lang="en-US" dirty="0" smtClean="0"/>
            </a:br>
            <a:r>
              <a:rPr lang="en-US" dirty="0"/>
              <a:t/>
            </a:r>
            <a:br>
              <a:rPr lang="en-US" dirty="0"/>
            </a:br>
            <a:r>
              <a:rPr lang="en-US" sz="3600" dirty="0"/>
              <a:t>P</a:t>
            </a:r>
            <a:r>
              <a:rPr lang="en-US" sz="3600" dirty="0" smtClean="0"/>
              <a:t>opcorn workers lungs</a:t>
            </a:r>
            <a:r>
              <a:rPr lang="en-US" dirty="0" smtClean="0"/>
              <a:t/>
            </a:r>
            <a:br>
              <a:rPr lang="en-US" dirty="0" smtClean="0"/>
            </a:br>
            <a:endParaRPr lang="en-US" dirty="0"/>
          </a:p>
        </p:txBody>
      </p:sp>
      <p:pic>
        <p:nvPicPr>
          <p:cNvPr id="5" name="Picture 4"/>
          <p:cNvPicPr>
            <a:picLocks noChangeAspect="1"/>
          </p:cNvPicPr>
          <p:nvPr/>
        </p:nvPicPr>
        <p:blipFill>
          <a:blip r:embed="rId2"/>
          <a:stretch>
            <a:fillRect/>
          </a:stretch>
        </p:blipFill>
        <p:spPr>
          <a:xfrm>
            <a:off x="-16823" y="0"/>
            <a:ext cx="9274602" cy="3062035"/>
          </a:xfrm>
          <a:prstGeom prst="rect">
            <a:avLst/>
          </a:prstGeom>
        </p:spPr>
      </p:pic>
      <p:pic>
        <p:nvPicPr>
          <p:cNvPr id="6" name="Picture 5"/>
          <p:cNvPicPr>
            <a:picLocks noChangeAspect="1"/>
          </p:cNvPicPr>
          <p:nvPr/>
        </p:nvPicPr>
        <p:blipFill>
          <a:blip r:embed="rId3"/>
          <a:stretch>
            <a:fillRect/>
          </a:stretch>
        </p:blipFill>
        <p:spPr>
          <a:xfrm>
            <a:off x="4578626" y="2971800"/>
            <a:ext cx="4659362" cy="3657600"/>
          </a:xfrm>
          <a:prstGeom prst="rect">
            <a:avLst/>
          </a:prstGeom>
        </p:spPr>
      </p:pic>
    </p:spTree>
    <p:extLst>
      <p:ext uri="{BB962C8B-B14F-4D97-AF65-F5344CB8AC3E}">
        <p14:creationId xmlns:p14="http://schemas.microsoft.com/office/powerpoint/2010/main" val="39449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721</Words>
  <Application>Microsoft Office PowerPoint</Application>
  <PresentationFormat>On-screen Show (4:3)</PresentationFormat>
  <Paragraphs>131</Paragraphs>
  <Slides>29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Vaping Prevention How, Who, What and Why?</vt:lpstr>
      <vt:lpstr>10 minutes </vt:lpstr>
      <vt:lpstr>New vocabulary</vt:lpstr>
      <vt:lpstr>What are Electronic Cigarettes?</vt:lpstr>
      <vt:lpstr>E-Liquids</vt:lpstr>
      <vt:lpstr>3 categories or types of e-cigs</vt:lpstr>
      <vt:lpstr>Quiz</vt:lpstr>
      <vt:lpstr>Comparing cigarettes and e-cigs</vt:lpstr>
      <vt:lpstr>Many Unknowns  Popcorn workers lungs </vt:lpstr>
      <vt:lpstr>Chemicals</vt:lpstr>
      <vt:lpstr>What’s in the Juice</vt:lpstr>
      <vt:lpstr>In Linda’s opinion…</vt:lpstr>
      <vt:lpstr>Who is most at risk to start vaping? </vt:lpstr>
      <vt:lpstr>PowerPoint Presentation</vt:lpstr>
      <vt:lpstr>Different Pathways of Risk  for Substance Use</vt:lpstr>
      <vt:lpstr>PowerPoint Presentation</vt:lpstr>
      <vt:lpstr>Internalizers are anxious &amp; use to cope</vt:lpstr>
      <vt:lpstr>Biological Response We are all genetic snowflakes</vt:lpstr>
      <vt:lpstr>Motivational Interviewing  is the MOST useful tool for prevention</vt:lpstr>
      <vt:lpstr>Let’s play a Game</vt:lpstr>
      <vt:lpstr> If you push…  </vt:lpstr>
      <vt:lpstr>If you push</vt:lpstr>
      <vt:lpstr>Health &amp; MISPERCEPTIONS</vt:lpstr>
      <vt:lpstr>PowerPoint Presentation</vt:lpstr>
      <vt:lpstr>PowerPoint Presentation</vt:lpstr>
      <vt:lpstr>PowerPoint Presentation</vt:lpstr>
      <vt:lpstr>What’s the best way to help prevent use?  Why are the young people here today so important in preventing vaping? </vt:lpstr>
      <vt:lpstr>If you really want to help those most at risk to start vaping…. Think like a scientist. Don’t push. Listen. Try to understand users. Then, share your own decision to not use and why you made that decision.</vt:lpstr>
      <vt:lpstr>YOU CAN MAKE A DIFFERENCE &amp;  Thank you </vt:lpstr>
    </vt:vector>
  </TitlesOfParts>
  <Company>Virginia Commonwealth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Linda C. Hancock</cp:lastModifiedBy>
  <cp:revision>24</cp:revision>
  <dcterms:created xsi:type="dcterms:W3CDTF">2017-03-01T14:32:16Z</dcterms:created>
  <dcterms:modified xsi:type="dcterms:W3CDTF">2017-04-26T22:59:22Z</dcterms:modified>
</cp:coreProperties>
</file>